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88"/>
  </p:notesMasterIdLst>
  <p:handoutMasterIdLst>
    <p:handoutMasterId r:id="rId89"/>
  </p:handoutMasterIdLst>
  <p:sldIdLst>
    <p:sldId id="256" r:id="rId2"/>
    <p:sldId id="333" r:id="rId3"/>
    <p:sldId id="334" r:id="rId4"/>
    <p:sldId id="262" r:id="rId5"/>
    <p:sldId id="514" r:id="rId6"/>
    <p:sldId id="446" r:id="rId7"/>
    <p:sldId id="459" r:id="rId8"/>
    <p:sldId id="447" r:id="rId9"/>
    <p:sldId id="453" r:id="rId10"/>
    <p:sldId id="464" r:id="rId11"/>
    <p:sldId id="460" r:id="rId12"/>
    <p:sldId id="465" r:id="rId13"/>
    <p:sldId id="454" r:id="rId14"/>
    <p:sldId id="455" r:id="rId15"/>
    <p:sldId id="456" r:id="rId16"/>
    <p:sldId id="457" r:id="rId17"/>
    <p:sldId id="458" r:id="rId18"/>
    <p:sldId id="461" r:id="rId19"/>
    <p:sldId id="463" r:id="rId20"/>
    <p:sldId id="466" r:id="rId21"/>
    <p:sldId id="467" r:id="rId22"/>
    <p:sldId id="468" r:id="rId23"/>
    <p:sldId id="489" r:id="rId24"/>
    <p:sldId id="471" r:id="rId25"/>
    <p:sldId id="482" r:id="rId26"/>
    <p:sldId id="484" r:id="rId27"/>
    <p:sldId id="473" r:id="rId28"/>
    <p:sldId id="485" r:id="rId29"/>
    <p:sldId id="477" r:id="rId30"/>
    <p:sldId id="487" r:id="rId31"/>
    <p:sldId id="491" r:id="rId32"/>
    <p:sldId id="500" r:id="rId33"/>
    <p:sldId id="501" r:id="rId34"/>
    <p:sldId id="490" r:id="rId35"/>
    <p:sldId id="499" r:id="rId36"/>
    <p:sldId id="493" r:id="rId37"/>
    <p:sldId id="492" r:id="rId38"/>
    <p:sldId id="494" r:id="rId39"/>
    <p:sldId id="496" r:id="rId40"/>
    <p:sldId id="495" r:id="rId41"/>
    <p:sldId id="497" r:id="rId42"/>
    <p:sldId id="498" r:id="rId43"/>
    <p:sldId id="504" r:id="rId44"/>
    <p:sldId id="503" r:id="rId45"/>
    <p:sldId id="505" r:id="rId46"/>
    <p:sldId id="506" r:id="rId47"/>
    <p:sldId id="507" r:id="rId48"/>
    <p:sldId id="508" r:id="rId49"/>
    <p:sldId id="509" r:id="rId50"/>
    <p:sldId id="511" r:id="rId51"/>
    <p:sldId id="510" r:id="rId52"/>
    <p:sldId id="515" r:id="rId53"/>
    <p:sldId id="516" r:id="rId54"/>
    <p:sldId id="513" r:id="rId55"/>
    <p:sldId id="512" r:id="rId56"/>
    <p:sldId id="520" r:id="rId57"/>
    <p:sldId id="522" r:id="rId58"/>
    <p:sldId id="519" r:id="rId59"/>
    <p:sldId id="529" r:id="rId60"/>
    <p:sldId id="523" r:id="rId61"/>
    <p:sldId id="524" r:id="rId62"/>
    <p:sldId id="525" r:id="rId63"/>
    <p:sldId id="526" r:id="rId64"/>
    <p:sldId id="527" r:id="rId65"/>
    <p:sldId id="528" r:id="rId66"/>
    <p:sldId id="530" r:id="rId67"/>
    <p:sldId id="531" r:id="rId68"/>
    <p:sldId id="532" r:id="rId69"/>
    <p:sldId id="534" r:id="rId70"/>
    <p:sldId id="535" r:id="rId71"/>
    <p:sldId id="536" r:id="rId72"/>
    <p:sldId id="537" r:id="rId73"/>
    <p:sldId id="538" r:id="rId74"/>
    <p:sldId id="544" r:id="rId75"/>
    <p:sldId id="545" r:id="rId76"/>
    <p:sldId id="539" r:id="rId77"/>
    <p:sldId id="549" r:id="rId78"/>
    <p:sldId id="541" r:id="rId79"/>
    <p:sldId id="542" r:id="rId80"/>
    <p:sldId id="543" r:id="rId81"/>
    <p:sldId id="540" r:id="rId82"/>
    <p:sldId id="546" r:id="rId83"/>
    <p:sldId id="547" r:id="rId84"/>
    <p:sldId id="548" r:id="rId85"/>
    <p:sldId id="550" r:id="rId86"/>
    <p:sldId id="332" r:id="rId8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505" autoAdjust="0"/>
  </p:normalViewPr>
  <p:slideViewPr>
    <p:cSldViewPr snapToGrid="0" snapToObjects="1">
      <p:cViewPr>
        <p:scale>
          <a:sx n="76" d="100"/>
          <a:sy n="76" d="100"/>
        </p:scale>
        <p:origin x="-4144" y="-19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8" d="100"/>
        <a:sy n="128" d="100"/>
      </p:scale>
      <p:origin x="0" y="202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printerSettings" Target="printerSettings/printerSettings1.bin"/><Relationship Id="rId91" Type="http://schemas.openxmlformats.org/officeDocument/2006/relationships/presProps" Target="presProps.xml"/><Relationship Id="rId92" Type="http://schemas.openxmlformats.org/officeDocument/2006/relationships/viewProps" Target="viewProps.xml"/><Relationship Id="rId93" Type="http://schemas.openxmlformats.org/officeDocument/2006/relationships/theme" Target="theme/theme1.xml"/><Relationship Id="rId94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notesMaster" Target="notesMasters/notesMaster1.xml"/><Relationship Id="rId8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1E61C4-F1A4-0942-9898-38C72201EA07}" type="doc">
      <dgm:prSet loTypeId="urn:microsoft.com/office/officeart/2005/8/layout/radia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E90E6F-DB5D-D943-920D-4BE5827E545B}">
      <dgm:prSet phldrT="[Text]"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l-GR" sz="1800" b="1" dirty="0" smtClean="0">
              <a:solidFill>
                <a:srgbClr val="FF0000"/>
              </a:solidFill>
            </a:rPr>
            <a:t>Βιολογικό Σύστημα</a:t>
          </a:r>
        </a:p>
        <a:p>
          <a:r>
            <a:rPr lang="el-GR" sz="1200" dirty="0" smtClean="0"/>
            <a:t>Κύτταρο, όργανο, οργανισμός, σύνολο οργανισμών</a:t>
          </a:r>
          <a:endParaRPr lang="en-US" sz="1200" dirty="0"/>
        </a:p>
      </dgm:t>
    </dgm:pt>
    <dgm:pt modelId="{0B8A0067-E77F-444F-88FF-1171C95E8516}" type="parTrans" cxnId="{13FEFF7B-0C7C-AF4A-A912-81773F3A15DF}">
      <dgm:prSet/>
      <dgm:spPr/>
      <dgm:t>
        <a:bodyPr/>
        <a:lstStyle/>
        <a:p>
          <a:endParaRPr lang="en-US"/>
        </a:p>
      </dgm:t>
    </dgm:pt>
    <dgm:pt modelId="{7557DF92-EB99-2F4C-9BEE-1AC1A3066733}" type="sibTrans" cxnId="{13FEFF7B-0C7C-AF4A-A912-81773F3A15DF}">
      <dgm:prSet/>
      <dgm:spPr/>
      <dgm:t>
        <a:bodyPr/>
        <a:lstStyle/>
        <a:p>
          <a:endParaRPr lang="en-US"/>
        </a:p>
      </dgm:t>
    </dgm:pt>
    <dgm:pt modelId="{C7C57EDD-829F-9341-8927-5C5F86FADA42}">
      <dgm:prSet phldrT="[Text]" custT="1"/>
      <dgm:spPr/>
      <dgm:t>
        <a:bodyPr/>
        <a:lstStyle/>
        <a:p>
          <a:r>
            <a:rPr lang="el-GR" sz="2000" b="1" dirty="0" smtClean="0">
              <a:solidFill>
                <a:srgbClr val="FF0000"/>
              </a:solidFill>
            </a:rPr>
            <a:t>ΒΙΟΛΟΓΙΑ</a:t>
          </a:r>
        </a:p>
        <a:p>
          <a:r>
            <a:rPr lang="el-GR" sz="1200" dirty="0" smtClean="0"/>
            <a:t>Αρχές Λειτουργείας Βιολογικού Συστήματος</a:t>
          </a:r>
        </a:p>
      </dgm:t>
    </dgm:pt>
    <dgm:pt modelId="{96AC398B-20DC-D046-87F8-69B481F54DC4}" type="parTrans" cxnId="{9F6F3607-E880-474E-9117-C0E532888C31}">
      <dgm:prSet/>
      <dgm:spPr/>
      <dgm:t>
        <a:bodyPr/>
        <a:lstStyle/>
        <a:p>
          <a:endParaRPr lang="en-US"/>
        </a:p>
      </dgm:t>
    </dgm:pt>
    <dgm:pt modelId="{19F548AA-79A7-6743-91FA-7CDC156110F4}" type="sibTrans" cxnId="{9F6F3607-E880-474E-9117-C0E532888C31}">
      <dgm:prSet/>
      <dgm:spPr/>
      <dgm:t>
        <a:bodyPr/>
        <a:lstStyle/>
        <a:p>
          <a:endParaRPr lang="en-US"/>
        </a:p>
      </dgm:t>
    </dgm:pt>
    <dgm:pt modelId="{A69A1A2E-2A22-2F42-90B6-CDA76B6EE1E9}">
      <dgm:prSet phldrT="[Text]" custT="1"/>
      <dgm:spPr/>
      <dgm:t>
        <a:bodyPr/>
        <a:lstStyle/>
        <a:p>
          <a:r>
            <a:rPr lang="el-GR" sz="1800" b="1" dirty="0" smtClean="0">
              <a:solidFill>
                <a:srgbClr val="FF0000"/>
              </a:solidFill>
            </a:rPr>
            <a:t>Βιοιατρικές Κατασκευες &amp; Οργανολογία</a:t>
          </a:r>
        </a:p>
        <a:p>
          <a:r>
            <a:rPr lang="el-GR" sz="1200" i="1" dirty="0" smtClean="0"/>
            <a:t>Πως το παρακολουθούμε &amp; το μετράμε</a:t>
          </a:r>
        </a:p>
        <a:p>
          <a:r>
            <a:rPr lang="el-GR" sz="1200" i="1" dirty="0" smtClean="0"/>
            <a:t>Πως αναπτύσουμε μία ιδέα</a:t>
          </a:r>
          <a:endParaRPr lang="en-US" sz="1200" i="1" dirty="0"/>
        </a:p>
      </dgm:t>
    </dgm:pt>
    <dgm:pt modelId="{88F5A6C5-B307-B947-B3CD-265D546A573E}" type="parTrans" cxnId="{38703F8F-D7F4-CE4B-9613-9E2B1CBDDD0F}">
      <dgm:prSet/>
      <dgm:spPr/>
      <dgm:t>
        <a:bodyPr/>
        <a:lstStyle/>
        <a:p>
          <a:endParaRPr lang="en-US"/>
        </a:p>
      </dgm:t>
    </dgm:pt>
    <dgm:pt modelId="{AA9E879F-BAD7-8C45-976A-6AF6D42D3A43}" type="sibTrans" cxnId="{38703F8F-D7F4-CE4B-9613-9E2B1CBDDD0F}">
      <dgm:prSet/>
      <dgm:spPr/>
      <dgm:t>
        <a:bodyPr/>
        <a:lstStyle/>
        <a:p>
          <a:endParaRPr lang="en-US"/>
        </a:p>
      </dgm:t>
    </dgm:pt>
    <dgm:pt modelId="{B174DA95-DEB2-1341-96DF-45CBF71BE0E5}">
      <dgm:prSet phldrT="[Text]" custT="1"/>
      <dgm:spPr/>
      <dgm:t>
        <a:bodyPr/>
        <a:lstStyle/>
        <a:p>
          <a:r>
            <a:rPr lang="el-GR" sz="1800" b="1" dirty="0" smtClean="0">
              <a:solidFill>
                <a:srgbClr val="FF0000"/>
              </a:solidFill>
            </a:rPr>
            <a:t>ΕΦΑΡΜΟΓΕΣ</a:t>
          </a:r>
        </a:p>
        <a:p>
          <a:r>
            <a:rPr lang="el-GR" sz="1200" i="1" dirty="0" smtClean="0"/>
            <a:t>Πως το θεραπεύουμε</a:t>
          </a:r>
          <a:endParaRPr lang="en-US" sz="1200" i="1" dirty="0" smtClean="0"/>
        </a:p>
        <a:p>
          <a:r>
            <a:rPr lang="en-US" sz="1200" dirty="0" smtClean="0"/>
            <a:t>- </a:t>
          </a:r>
          <a:r>
            <a:rPr lang="el-GR" sz="1200" dirty="0" smtClean="0"/>
            <a:t>Ιστομηχανική</a:t>
          </a:r>
        </a:p>
        <a:p>
          <a:r>
            <a:rPr lang="el-GR" sz="1200" dirty="0" smtClean="0"/>
            <a:t>- Ανάπτυξη φαρμάκων</a:t>
          </a:r>
        </a:p>
        <a:p>
          <a:r>
            <a:rPr lang="el-GR" sz="1200" dirty="0" smtClean="0"/>
            <a:t>- Ιατρικά μηχανήματα</a:t>
          </a:r>
        </a:p>
        <a:p>
          <a:r>
            <a:rPr lang="el-GR" sz="1200" dirty="0" smtClean="0"/>
            <a:t>...</a:t>
          </a:r>
        </a:p>
      </dgm:t>
    </dgm:pt>
    <dgm:pt modelId="{919744D3-E4D6-1E47-832A-901F07E9682D}" type="parTrans" cxnId="{26D25439-28B5-1347-916B-7CC27639DC94}">
      <dgm:prSet/>
      <dgm:spPr/>
      <dgm:t>
        <a:bodyPr/>
        <a:lstStyle/>
        <a:p>
          <a:endParaRPr lang="en-US"/>
        </a:p>
      </dgm:t>
    </dgm:pt>
    <dgm:pt modelId="{4F1DEE6E-2E24-2149-9FC6-512161B0B2EC}" type="sibTrans" cxnId="{26D25439-28B5-1347-916B-7CC27639DC94}">
      <dgm:prSet/>
      <dgm:spPr/>
      <dgm:t>
        <a:bodyPr/>
        <a:lstStyle/>
        <a:p>
          <a:endParaRPr lang="en-US"/>
        </a:p>
      </dgm:t>
    </dgm:pt>
    <dgm:pt modelId="{55D13E96-32A0-8949-8893-EC316E57A25F}">
      <dgm:prSet phldrT="[Text]" custT="1"/>
      <dgm:spPr/>
      <dgm:t>
        <a:bodyPr/>
        <a:lstStyle/>
        <a:p>
          <a:r>
            <a:rPr lang="el-GR" sz="1800" b="1" dirty="0" smtClean="0">
              <a:solidFill>
                <a:srgbClr val="FF0000"/>
              </a:solidFill>
            </a:rPr>
            <a:t>Βιοπληροφορική </a:t>
          </a:r>
          <a:r>
            <a:rPr lang="en-US" sz="1800" b="1" dirty="0" smtClean="0">
              <a:solidFill>
                <a:srgbClr val="FF0000"/>
              </a:solidFill>
            </a:rPr>
            <a:t>Systems Biology</a:t>
          </a:r>
          <a:r>
            <a:rPr lang="el-GR" sz="1800" b="1" dirty="0" smtClean="0">
              <a:solidFill>
                <a:srgbClr val="FF0000"/>
              </a:solidFill>
            </a:rPr>
            <a:t>  </a:t>
          </a:r>
        </a:p>
        <a:p>
          <a:r>
            <a:rPr lang="el-GR" sz="1800" b="1" dirty="0" smtClean="0">
              <a:solidFill>
                <a:srgbClr val="FF0000"/>
              </a:solidFill>
            </a:rPr>
            <a:t>Εμβιομηχανική Βιορευστομηχανική Βιοαπεικόνιση</a:t>
          </a:r>
        </a:p>
        <a:p>
          <a:r>
            <a:rPr lang="el-GR" sz="1200" i="1" dirty="0" smtClean="0"/>
            <a:t>Πως το αναλύουμε</a:t>
          </a:r>
          <a:endParaRPr lang="en-US" sz="1200" i="1" dirty="0"/>
        </a:p>
      </dgm:t>
    </dgm:pt>
    <dgm:pt modelId="{527C3051-47AE-D04A-9F05-5E6343C6F718}" type="parTrans" cxnId="{435DFB66-5DF1-BA48-985D-311BE51B9BCC}">
      <dgm:prSet/>
      <dgm:spPr/>
      <dgm:t>
        <a:bodyPr/>
        <a:lstStyle/>
        <a:p>
          <a:endParaRPr lang="en-US"/>
        </a:p>
      </dgm:t>
    </dgm:pt>
    <dgm:pt modelId="{C460EE37-20D4-344F-A90F-2CFB0DD10E9A}" type="sibTrans" cxnId="{435DFB66-5DF1-BA48-985D-311BE51B9BCC}">
      <dgm:prSet/>
      <dgm:spPr/>
      <dgm:t>
        <a:bodyPr/>
        <a:lstStyle/>
        <a:p>
          <a:endParaRPr lang="en-US"/>
        </a:p>
      </dgm:t>
    </dgm:pt>
    <dgm:pt modelId="{9009F6A8-25BF-EC45-9EE2-9C0A56BB9329}" type="pres">
      <dgm:prSet presAssocID="{041E61C4-F1A4-0942-9898-38C72201EA0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D2FA58-E19E-EC4B-B772-9075C13E5598}" type="pres">
      <dgm:prSet presAssocID="{0AE90E6F-DB5D-D943-920D-4BE5827E545B}" presName="centerShape" presStyleLbl="node0" presStyleIdx="0" presStyleCnt="1" custScaleX="128635" custScaleY="105678"/>
      <dgm:spPr/>
      <dgm:t>
        <a:bodyPr/>
        <a:lstStyle/>
        <a:p>
          <a:endParaRPr lang="en-US"/>
        </a:p>
      </dgm:t>
    </dgm:pt>
    <dgm:pt modelId="{77AD47F3-4E93-224C-9302-668E678B692E}" type="pres">
      <dgm:prSet presAssocID="{96AC398B-20DC-D046-87F8-69B481F54DC4}" presName="Name9" presStyleLbl="parChTrans1D2" presStyleIdx="0" presStyleCnt="4"/>
      <dgm:spPr/>
      <dgm:t>
        <a:bodyPr/>
        <a:lstStyle/>
        <a:p>
          <a:endParaRPr lang="en-US"/>
        </a:p>
      </dgm:t>
    </dgm:pt>
    <dgm:pt modelId="{46D459B1-F338-4143-8E0F-9EDAC275304A}" type="pres">
      <dgm:prSet presAssocID="{96AC398B-20DC-D046-87F8-69B481F54DC4}" presName="connTx" presStyleLbl="parChTrans1D2" presStyleIdx="0" presStyleCnt="4"/>
      <dgm:spPr/>
      <dgm:t>
        <a:bodyPr/>
        <a:lstStyle/>
        <a:p>
          <a:endParaRPr lang="en-US"/>
        </a:p>
      </dgm:t>
    </dgm:pt>
    <dgm:pt modelId="{61108188-9B26-804B-9BB1-F3C1D6208D85}" type="pres">
      <dgm:prSet presAssocID="{C7C57EDD-829F-9341-8927-5C5F86FADA42}" presName="node" presStyleLbl="node1" presStyleIdx="0" presStyleCnt="4" custScaleX="128635" custScaleY="89976" custRadScaleRad="70121" custRadScaleInc="-24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F47C83-7689-5840-92E4-36458A69FCDA}" type="pres">
      <dgm:prSet presAssocID="{88F5A6C5-B307-B947-B3CD-265D546A573E}" presName="Name9" presStyleLbl="parChTrans1D2" presStyleIdx="1" presStyleCnt="4"/>
      <dgm:spPr/>
      <dgm:t>
        <a:bodyPr/>
        <a:lstStyle/>
        <a:p>
          <a:endParaRPr lang="en-US"/>
        </a:p>
      </dgm:t>
    </dgm:pt>
    <dgm:pt modelId="{E8A391F8-575E-5649-A3A5-3080BFC51E7B}" type="pres">
      <dgm:prSet presAssocID="{88F5A6C5-B307-B947-B3CD-265D546A573E}" presName="connTx" presStyleLbl="parChTrans1D2" presStyleIdx="1" presStyleCnt="4"/>
      <dgm:spPr/>
      <dgm:t>
        <a:bodyPr/>
        <a:lstStyle/>
        <a:p>
          <a:endParaRPr lang="en-US"/>
        </a:p>
      </dgm:t>
    </dgm:pt>
    <dgm:pt modelId="{485F8721-0102-7D4D-B262-BA4FB1E1599E}" type="pres">
      <dgm:prSet presAssocID="{A69A1A2E-2A22-2F42-90B6-CDA76B6EE1E9}" presName="node" presStyleLbl="node1" presStyleIdx="1" presStyleCnt="4" custScaleX="189052" custScaleY="124968" custRadScaleRad="155178" custRadScaleInc="-12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E5D829-4272-D249-9702-10760279C39C}" type="pres">
      <dgm:prSet presAssocID="{919744D3-E4D6-1E47-832A-901F07E9682D}" presName="Name9" presStyleLbl="parChTrans1D2" presStyleIdx="2" presStyleCnt="4"/>
      <dgm:spPr/>
      <dgm:t>
        <a:bodyPr/>
        <a:lstStyle/>
        <a:p>
          <a:endParaRPr lang="en-US"/>
        </a:p>
      </dgm:t>
    </dgm:pt>
    <dgm:pt modelId="{001E715D-BFDA-D44E-9069-7D0E231E2E39}" type="pres">
      <dgm:prSet presAssocID="{919744D3-E4D6-1E47-832A-901F07E9682D}" presName="connTx" presStyleLbl="parChTrans1D2" presStyleIdx="2" presStyleCnt="4"/>
      <dgm:spPr/>
      <dgm:t>
        <a:bodyPr/>
        <a:lstStyle/>
        <a:p>
          <a:endParaRPr lang="en-US"/>
        </a:p>
      </dgm:t>
    </dgm:pt>
    <dgm:pt modelId="{0274E4CE-1156-7D40-A04F-207174EB6F30}" type="pres">
      <dgm:prSet presAssocID="{B174DA95-DEB2-1341-96DF-45CBF71BE0E5}" presName="node" presStyleLbl="node1" presStyleIdx="2" presStyleCnt="4" custScaleX="174277" custScaleY="105774" custRadScaleRad="96879" custRadScaleInc="7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5EB0AC-159D-094D-AE9F-C8194903E1CC}" type="pres">
      <dgm:prSet presAssocID="{527C3051-47AE-D04A-9F05-5E6343C6F718}" presName="Name9" presStyleLbl="parChTrans1D2" presStyleIdx="3" presStyleCnt="4"/>
      <dgm:spPr/>
      <dgm:t>
        <a:bodyPr/>
        <a:lstStyle/>
        <a:p>
          <a:endParaRPr lang="en-US"/>
        </a:p>
      </dgm:t>
    </dgm:pt>
    <dgm:pt modelId="{B7FD9A77-7905-C44F-8950-7DF9597798DF}" type="pres">
      <dgm:prSet presAssocID="{527C3051-47AE-D04A-9F05-5E6343C6F718}" presName="connTx" presStyleLbl="parChTrans1D2" presStyleIdx="3" presStyleCnt="4"/>
      <dgm:spPr/>
      <dgm:t>
        <a:bodyPr/>
        <a:lstStyle/>
        <a:p>
          <a:endParaRPr lang="en-US"/>
        </a:p>
      </dgm:t>
    </dgm:pt>
    <dgm:pt modelId="{2E4C2BA3-38A0-FA4D-A2D6-B3D49AF11412}" type="pres">
      <dgm:prSet presAssocID="{55D13E96-32A0-8949-8893-EC316E57A25F}" presName="node" presStyleLbl="node1" presStyleIdx="3" presStyleCnt="4" custScaleX="199508" custScaleY="124968" custRadScaleRad="155172" custRadScaleInc="-4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6ED504-E443-9E4A-A592-5D509BFE2FBA}" type="presOf" srcId="{88F5A6C5-B307-B947-B3CD-265D546A573E}" destId="{3CF47C83-7689-5840-92E4-36458A69FCDA}" srcOrd="0" destOrd="0" presId="urn:microsoft.com/office/officeart/2005/8/layout/radial1"/>
    <dgm:cxn modelId="{26D25439-28B5-1347-916B-7CC27639DC94}" srcId="{0AE90E6F-DB5D-D943-920D-4BE5827E545B}" destId="{B174DA95-DEB2-1341-96DF-45CBF71BE0E5}" srcOrd="2" destOrd="0" parTransId="{919744D3-E4D6-1E47-832A-901F07E9682D}" sibTransId="{4F1DEE6E-2E24-2149-9FC6-512161B0B2EC}"/>
    <dgm:cxn modelId="{58210D49-65C0-164E-8B9F-DB396DA04B57}" type="presOf" srcId="{041E61C4-F1A4-0942-9898-38C72201EA07}" destId="{9009F6A8-25BF-EC45-9EE2-9C0A56BB9329}" srcOrd="0" destOrd="0" presId="urn:microsoft.com/office/officeart/2005/8/layout/radial1"/>
    <dgm:cxn modelId="{53EC6E9F-880C-4F41-9E6B-C7AB3BD29558}" type="presOf" srcId="{A69A1A2E-2A22-2F42-90B6-CDA76B6EE1E9}" destId="{485F8721-0102-7D4D-B262-BA4FB1E1599E}" srcOrd="0" destOrd="0" presId="urn:microsoft.com/office/officeart/2005/8/layout/radial1"/>
    <dgm:cxn modelId="{7D00B655-772A-5449-8B56-7B36A44672AE}" type="presOf" srcId="{55D13E96-32A0-8949-8893-EC316E57A25F}" destId="{2E4C2BA3-38A0-FA4D-A2D6-B3D49AF11412}" srcOrd="0" destOrd="0" presId="urn:microsoft.com/office/officeart/2005/8/layout/radial1"/>
    <dgm:cxn modelId="{3E5163DE-33D4-C542-869A-EE313A42362F}" type="presOf" srcId="{919744D3-E4D6-1E47-832A-901F07E9682D}" destId="{F9E5D829-4272-D249-9702-10760279C39C}" srcOrd="0" destOrd="0" presId="urn:microsoft.com/office/officeart/2005/8/layout/radial1"/>
    <dgm:cxn modelId="{40E22485-7C53-FE42-9389-FA8A342FDC4E}" type="presOf" srcId="{527C3051-47AE-D04A-9F05-5E6343C6F718}" destId="{305EB0AC-159D-094D-AE9F-C8194903E1CC}" srcOrd="0" destOrd="0" presId="urn:microsoft.com/office/officeart/2005/8/layout/radial1"/>
    <dgm:cxn modelId="{DE49E4AC-3608-0441-A8D2-836E3A3B026F}" type="presOf" srcId="{527C3051-47AE-D04A-9F05-5E6343C6F718}" destId="{B7FD9A77-7905-C44F-8950-7DF9597798DF}" srcOrd="1" destOrd="0" presId="urn:microsoft.com/office/officeart/2005/8/layout/radial1"/>
    <dgm:cxn modelId="{9F6F3607-E880-474E-9117-C0E532888C31}" srcId="{0AE90E6F-DB5D-D943-920D-4BE5827E545B}" destId="{C7C57EDD-829F-9341-8927-5C5F86FADA42}" srcOrd="0" destOrd="0" parTransId="{96AC398B-20DC-D046-87F8-69B481F54DC4}" sibTransId="{19F548AA-79A7-6743-91FA-7CDC156110F4}"/>
    <dgm:cxn modelId="{199AB48E-69B3-BD47-A907-7F8F99A9E5B0}" type="presOf" srcId="{B174DA95-DEB2-1341-96DF-45CBF71BE0E5}" destId="{0274E4CE-1156-7D40-A04F-207174EB6F30}" srcOrd="0" destOrd="0" presId="urn:microsoft.com/office/officeart/2005/8/layout/radial1"/>
    <dgm:cxn modelId="{920DB41A-CAA5-7B44-B70F-A10D5F5B4634}" type="presOf" srcId="{96AC398B-20DC-D046-87F8-69B481F54DC4}" destId="{46D459B1-F338-4143-8E0F-9EDAC275304A}" srcOrd="1" destOrd="0" presId="urn:microsoft.com/office/officeart/2005/8/layout/radial1"/>
    <dgm:cxn modelId="{9248B450-8EC8-9E44-B50E-490F1468DDFE}" type="presOf" srcId="{0AE90E6F-DB5D-D943-920D-4BE5827E545B}" destId="{DCD2FA58-E19E-EC4B-B772-9075C13E5598}" srcOrd="0" destOrd="0" presId="urn:microsoft.com/office/officeart/2005/8/layout/radial1"/>
    <dgm:cxn modelId="{13FEFF7B-0C7C-AF4A-A912-81773F3A15DF}" srcId="{041E61C4-F1A4-0942-9898-38C72201EA07}" destId="{0AE90E6F-DB5D-D943-920D-4BE5827E545B}" srcOrd="0" destOrd="0" parTransId="{0B8A0067-E77F-444F-88FF-1171C95E8516}" sibTransId="{7557DF92-EB99-2F4C-9BEE-1AC1A3066733}"/>
    <dgm:cxn modelId="{435DFB66-5DF1-BA48-985D-311BE51B9BCC}" srcId="{0AE90E6F-DB5D-D943-920D-4BE5827E545B}" destId="{55D13E96-32A0-8949-8893-EC316E57A25F}" srcOrd="3" destOrd="0" parTransId="{527C3051-47AE-D04A-9F05-5E6343C6F718}" sibTransId="{C460EE37-20D4-344F-A90F-2CFB0DD10E9A}"/>
    <dgm:cxn modelId="{4807BF68-C5CB-D64B-A47A-41136EF97B5D}" type="presOf" srcId="{96AC398B-20DC-D046-87F8-69B481F54DC4}" destId="{77AD47F3-4E93-224C-9302-668E678B692E}" srcOrd="0" destOrd="0" presId="urn:microsoft.com/office/officeart/2005/8/layout/radial1"/>
    <dgm:cxn modelId="{A5070090-A565-0D47-993A-EC9C2D7A2DA6}" type="presOf" srcId="{88F5A6C5-B307-B947-B3CD-265D546A573E}" destId="{E8A391F8-575E-5649-A3A5-3080BFC51E7B}" srcOrd="1" destOrd="0" presId="urn:microsoft.com/office/officeart/2005/8/layout/radial1"/>
    <dgm:cxn modelId="{38703F8F-D7F4-CE4B-9613-9E2B1CBDDD0F}" srcId="{0AE90E6F-DB5D-D943-920D-4BE5827E545B}" destId="{A69A1A2E-2A22-2F42-90B6-CDA76B6EE1E9}" srcOrd="1" destOrd="0" parTransId="{88F5A6C5-B307-B947-B3CD-265D546A573E}" sibTransId="{AA9E879F-BAD7-8C45-976A-6AF6D42D3A43}"/>
    <dgm:cxn modelId="{7C05348F-6EF9-494D-BDAC-382499C4A944}" type="presOf" srcId="{919744D3-E4D6-1E47-832A-901F07E9682D}" destId="{001E715D-BFDA-D44E-9069-7D0E231E2E39}" srcOrd="1" destOrd="0" presId="urn:microsoft.com/office/officeart/2005/8/layout/radial1"/>
    <dgm:cxn modelId="{75D8FE0F-2284-8E40-A8FA-6B58D604FB97}" type="presOf" srcId="{C7C57EDD-829F-9341-8927-5C5F86FADA42}" destId="{61108188-9B26-804B-9BB1-F3C1D6208D85}" srcOrd="0" destOrd="0" presId="urn:microsoft.com/office/officeart/2005/8/layout/radial1"/>
    <dgm:cxn modelId="{AB6366BF-FA7F-FC4A-94D8-C667BAECDB82}" type="presParOf" srcId="{9009F6A8-25BF-EC45-9EE2-9C0A56BB9329}" destId="{DCD2FA58-E19E-EC4B-B772-9075C13E5598}" srcOrd="0" destOrd="0" presId="urn:microsoft.com/office/officeart/2005/8/layout/radial1"/>
    <dgm:cxn modelId="{DBCDC927-3DCA-AC44-B1F0-8B99EF31DEEA}" type="presParOf" srcId="{9009F6A8-25BF-EC45-9EE2-9C0A56BB9329}" destId="{77AD47F3-4E93-224C-9302-668E678B692E}" srcOrd="1" destOrd="0" presId="urn:microsoft.com/office/officeart/2005/8/layout/radial1"/>
    <dgm:cxn modelId="{AC967361-3BDF-CC4E-80CE-484FF447EB4B}" type="presParOf" srcId="{77AD47F3-4E93-224C-9302-668E678B692E}" destId="{46D459B1-F338-4143-8E0F-9EDAC275304A}" srcOrd="0" destOrd="0" presId="urn:microsoft.com/office/officeart/2005/8/layout/radial1"/>
    <dgm:cxn modelId="{2730A94B-FD85-D04C-9F17-61CD6F442AE8}" type="presParOf" srcId="{9009F6A8-25BF-EC45-9EE2-9C0A56BB9329}" destId="{61108188-9B26-804B-9BB1-F3C1D6208D85}" srcOrd="2" destOrd="0" presId="urn:microsoft.com/office/officeart/2005/8/layout/radial1"/>
    <dgm:cxn modelId="{4097D3A3-984E-744D-AB49-B29DBD2B6FDD}" type="presParOf" srcId="{9009F6A8-25BF-EC45-9EE2-9C0A56BB9329}" destId="{3CF47C83-7689-5840-92E4-36458A69FCDA}" srcOrd="3" destOrd="0" presId="urn:microsoft.com/office/officeart/2005/8/layout/radial1"/>
    <dgm:cxn modelId="{9C91D0FA-761E-5640-B41E-C14F1E2C2711}" type="presParOf" srcId="{3CF47C83-7689-5840-92E4-36458A69FCDA}" destId="{E8A391F8-575E-5649-A3A5-3080BFC51E7B}" srcOrd="0" destOrd="0" presId="urn:microsoft.com/office/officeart/2005/8/layout/radial1"/>
    <dgm:cxn modelId="{3B75F23E-F487-5446-AD80-31A6CFB658FF}" type="presParOf" srcId="{9009F6A8-25BF-EC45-9EE2-9C0A56BB9329}" destId="{485F8721-0102-7D4D-B262-BA4FB1E1599E}" srcOrd="4" destOrd="0" presId="urn:microsoft.com/office/officeart/2005/8/layout/radial1"/>
    <dgm:cxn modelId="{E50FD819-7164-2940-A96A-8A177D65C3A6}" type="presParOf" srcId="{9009F6A8-25BF-EC45-9EE2-9C0A56BB9329}" destId="{F9E5D829-4272-D249-9702-10760279C39C}" srcOrd="5" destOrd="0" presId="urn:microsoft.com/office/officeart/2005/8/layout/radial1"/>
    <dgm:cxn modelId="{461821CC-251D-544D-9974-0F65D7E0AA91}" type="presParOf" srcId="{F9E5D829-4272-D249-9702-10760279C39C}" destId="{001E715D-BFDA-D44E-9069-7D0E231E2E39}" srcOrd="0" destOrd="0" presId="urn:microsoft.com/office/officeart/2005/8/layout/radial1"/>
    <dgm:cxn modelId="{66C29971-F7EC-6846-AB82-0796A67A9F87}" type="presParOf" srcId="{9009F6A8-25BF-EC45-9EE2-9C0A56BB9329}" destId="{0274E4CE-1156-7D40-A04F-207174EB6F30}" srcOrd="6" destOrd="0" presId="urn:microsoft.com/office/officeart/2005/8/layout/radial1"/>
    <dgm:cxn modelId="{BFFCC508-5EB3-2A4B-88BB-C9157048BE32}" type="presParOf" srcId="{9009F6A8-25BF-EC45-9EE2-9C0A56BB9329}" destId="{305EB0AC-159D-094D-AE9F-C8194903E1CC}" srcOrd="7" destOrd="0" presId="urn:microsoft.com/office/officeart/2005/8/layout/radial1"/>
    <dgm:cxn modelId="{78A493BC-8285-0A49-B217-7037F3C7700D}" type="presParOf" srcId="{305EB0AC-159D-094D-AE9F-C8194903E1CC}" destId="{B7FD9A77-7905-C44F-8950-7DF9597798DF}" srcOrd="0" destOrd="0" presId="urn:microsoft.com/office/officeart/2005/8/layout/radial1"/>
    <dgm:cxn modelId="{5BB78B01-CD99-2A4E-B19D-978F2E794E99}" type="presParOf" srcId="{9009F6A8-25BF-EC45-9EE2-9C0A56BB9329}" destId="{2E4C2BA3-38A0-FA4D-A2D6-B3D49AF11412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2FA58-E19E-EC4B-B772-9075C13E5598}">
      <dsp:nvSpPr>
        <dsp:cNvPr id="0" name=""/>
        <dsp:cNvSpPr/>
      </dsp:nvSpPr>
      <dsp:spPr>
        <a:xfrm>
          <a:off x="2857967" y="1961929"/>
          <a:ext cx="2023221" cy="1662144"/>
        </a:xfrm>
        <a:prstGeom prst="ellipse">
          <a:avLst/>
        </a:prstGeom>
        <a:solidFill>
          <a:schemeClr val="accent2"/>
        </a:solidFill>
        <a:ln w="26425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b="1" kern="1200" dirty="0" smtClean="0">
              <a:solidFill>
                <a:srgbClr val="FF0000"/>
              </a:solidFill>
            </a:rPr>
            <a:t>Βιολογικό Σύστημα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 smtClean="0"/>
            <a:t>Κύτταρο, όργανο, οργανισμός, σύνολο οργανισμών</a:t>
          </a:r>
          <a:endParaRPr lang="en-US" sz="1200" kern="1200" dirty="0"/>
        </a:p>
      </dsp:txBody>
      <dsp:txXfrm>
        <a:off x="3154261" y="2205344"/>
        <a:ext cx="1430633" cy="1175314"/>
      </dsp:txXfrm>
    </dsp:sp>
    <dsp:sp modelId="{77AD47F3-4E93-224C-9302-668E678B692E}">
      <dsp:nvSpPr>
        <dsp:cNvPr id="0" name=""/>
        <dsp:cNvSpPr/>
      </dsp:nvSpPr>
      <dsp:spPr>
        <a:xfrm rot="5334390">
          <a:off x="3803295" y="1994937"/>
          <a:ext cx="102804" cy="36974"/>
        </a:xfrm>
        <a:custGeom>
          <a:avLst/>
          <a:gdLst/>
          <a:ahLst/>
          <a:cxnLst/>
          <a:rect l="0" t="0" r="0" b="0"/>
          <a:pathLst>
            <a:path>
              <a:moveTo>
                <a:pt x="0" y="18487"/>
              </a:moveTo>
              <a:lnTo>
                <a:pt x="102804" y="1848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52128" y="2010854"/>
        <a:ext cx="5140" cy="5140"/>
      </dsp:txXfrm>
    </dsp:sp>
    <dsp:sp modelId="{61108188-9B26-804B-9BB1-F3C1D6208D85}">
      <dsp:nvSpPr>
        <dsp:cNvPr id="0" name=""/>
        <dsp:cNvSpPr/>
      </dsp:nvSpPr>
      <dsp:spPr>
        <a:xfrm>
          <a:off x="2830563" y="649703"/>
          <a:ext cx="2023221" cy="141517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b="1" kern="1200" dirty="0" smtClean="0">
              <a:solidFill>
                <a:srgbClr val="FF0000"/>
              </a:solidFill>
            </a:rPr>
            <a:t>ΒΙΟΛΟΓΙΑ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 smtClean="0"/>
            <a:t>Αρχές Λειτουργείας Βιολογικού Συστήματος</a:t>
          </a:r>
        </a:p>
      </dsp:txBody>
      <dsp:txXfrm>
        <a:off x="3126857" y="856951"/>
        <a:ext cx="1430633" cy="1000681"/>
      </dsp:txXfrm>
    </dsp:sp>
    <dsp:sp modelId="{3CF47C83-7689-5840-92E4-36458A69FCDA}">
      <dsp:nvSpPr>
        <dsp:cNvPr id="0" name=""/>
        <dsp:cNvSpPr/>
      </dsp:nvSpPr>
      <dsp:spPr>
        <a:xfrm rot="10755175">
          <a:off x="4683726" y="2762611"/>
          <a:ext cx="197344" cy="36974"/>
        </a:xfrm>
        <a:custGeom>
          <a:avLst/>
          <a:gdLst/>
          <a:ahLst/>
          <a:cxnLst/>
          <a:rect l="0" t="0" r="0" b="0"/>
          <a:pathLst>
            <a:path>
              <a:moveTo>
                <a:pt x="0" y="18487"/>
              </a:moveTo>
              <a:lnTo>
                <a:pt x="197344" y="1848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4777464" y="2776165"/>
        <a:ext cx="9867" cy="9867"/>
      </dsp:txXfrm>
    </dsp:sp>
    <dsp:sp modelId="{485F8721-0102-7D4D-B262-BA4FB1E1599E}">
      <dsp:nvSpPr>
        <dsp:cNvPr id="0" name=""/>
        <dsp:cNvSpPr/>
      </dsp:nvSpPr>
      <dsp:spPr>
        <a:xfrm>
          <a:off x="4683445" y="1780229"/>
          <a:ext cx="2973483" cy="196554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b="1" kern="1200" dirty="0" smtClean="0">
              <a:solidFill>
                <a:srgbClr val="FF0000"/>
              </a:solidFill>
            </a:rPr>
            <a:t>Βιοιατρικές Κατασκευες &amp; Οργανολογία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i="1" kern="1200" dirty="0" smtClean="0"/>
            <a:t>Πως το παρακολουθούμε &amp; το μετράμε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i="1" kern="1200" dirty="0" smtClean="0"/>
            <a:t>Πως αναπτύσουμε μία ιδέα</a:t>
          </a:r>
          <a:endParaRPr lang="en-US" sz="1200" i="1" kern="1200" dirty="0"/>
        </a:p>
      </dsp:txBody>
      <dsp:txXfrm>
        <a:off x="5118902" y="2068076"/>
        <a:ext cx="2102569" cy="1389851"/>
      </dsp:txXfrm>
    </dsp:sp>
    <dsp:sp modelId="{F9E5D829-4272-D249-9702-10760279C39C}">
      <dsp:nvSpPr>
        <dsp:cNvPr id="0" name=""/>
        <dsp:cNvSpPr/>
      </dsp:nvSpPr>
      <dsp:spPr>
        <a:xfrm rot="5420304">
          <a:off x="3703211" y="3766084"/>
          <a:ext cx="321020" cy="36974"/>
        </a:xfrm>
        <a:custGeom>
          <a:avLst/>
          <a:gdLst/>
          <a:ahLst/>
          <a:cxnLst/>
          <a:rect l="0" t="0" r="0" b="0"/>
          <a:pathLst>
            <a:path>
              <a:moveTo>
                <a:pt x="0" y="18487"/>
              </a:moveTo>
              <a:lnTo>
                <a:pt x="321020" y="1848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855696" y="3776546"/>
        <a:ext cx="16051" cy="16051"/>
      </dsp:txXfrm>
    </dsp:sp>
    <dsp:sp modelId="{0274E4CE-1156-7D40-A04F-207174EB6F30}">
      <dsp:nvSpPr>
        <dsp:cNvPr id="0" name=""/>
        <dsp:cNvSpPr/>
      </dsp:nvSpPr>
      <dsp:spPr>
        <a:xfrm>
          <a:off x="2487312" y="3945074"/>
          <a:ext cx="2741096" cy="16636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b="1" kern="1200" dirty="0" smtClean="0">
              <a:solidFill>
                <a:srgbClr val="FF0000"/>
              </a:solidFill>
            </a:rPr>
            <a:t>ΕΦΑΡΜΟΓΕΣ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i="1" kern="1200" dirty="0" smtClean="0"/>
            <a:t>Πως το θεραπεύουμε</a:t>
          </a:r>
          <a:endParaRPr lang="en-US" sz="1200" i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- </a:t>
          </a:r>
          <a:r>
            <a:rPr lang="el-GR" sz="1200" kern="1200" dirty="0" smtClean="0"/>
            <a:t>Ιστομηχανική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 smtClean="0"/>
            <a:t>- Ανάπτυξη φαρμάκων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 smtClean="0"/>
            <a:t>- Ιατρικά μηχανήματα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kern="1200" dirty="0" smtClean="0"/>
            <a:t>...</a:t>
          </a:r>
        </a:p>
      </dsp:txBody>
      <dsp:txXfrm>
        <a:off x="2888736" y="4188710"/>
        <a:ext cx="1938248" cy="1176382"/>
      </dsp:txXfrm>
    </dsp:sp>
    <dsp:sp modelId="{305EB0AC-159D-094D-AE9F-C8194903E1CC}">
      <dsp:nvSpPr>
        <dsp:cNvPr id="0" name=""/>
        <dsp:cNvSpPr/>
      </dsp:nvSpPr>
      <dsp:spPr>
        <a:xfrm rot="21585045">
          <a:off x="2857980" y="2778306"/>
          <a:ext cx="279922" cy="36974"/>
        </a:xfrm>
        <a:custGeom>
          <a:avLst/>
          <a:gdLst/>
          <a:ahLst/>
          <a:cxnLst/>
          <a:rect l="0" t="0" r="0" b="0"/>
          <a:pathLst>
            <a:path>
              <a:moveTo>
                <a:pt x="0" y="18487"/>
              </a:moveTo>
              <a:lnTo>
                <a:pt x="279922" y="18487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990943" y="2789795"/>
        <a:ext cx="13996" cy="13996"/>
      </dsp:txXfrm>
    </dsp:sp>
    <dsp:sp modelId="{2E4C2BA3-38A0-FA4D-A2D6-B3D49AF11412}">
      <dsp:nvSpPr>
        <dsp:cNvPr id="0" name=""/>
        <dsp:cNvSpPr/>
      </dsp:nvSpPr>
      <dsp:spPr>
        <a:xfrm>
          <a:off x="0" y="1820236"/>
          <a:ext cx="3137939" cy="196554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b="1" kern="1200" dirty="0" smtClean="0">
              <a:solidFill>
                <a:srgbClr val="FF0000"/>
              </a:solidFill>
            </a:rPr>
            <a:t>Βιοπληροφορική </a:t>
          </a:r>
          <a:r>
            <a:rPr lang="en-US" sz="1800" b="1" kern="1200" dirty="0" smtClean="0">
              <a:solidFill>
                <a:srgbClr val="FF0000"/>
              </a:solidFill>
            </a:rPr>
            <a:t>Systems Biology</a:t>
          </a:r>
          <a:r>
            <a:rPr lang="el-GR" sz="1800" b="1" kern="1200" dirty="0" smtClean="0">
              <a:solidFill>
                <a:srgbClr val="FF0000"/>
              </a:solidFill>
            </a:rPr>
            <a:t>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b="1" kern="1200" dirty="0" smtClean="0">
              <a:solidFill>
                <a:srgbClr val="FF0000"/>
              </a:solidFill>
            </a:rPr>
            <a:t>Εμβιομηχανική Βιορευστομηχανική Βιοαπεικόνιση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200" i="1" kern="1200" dirty="0" smtClean="0"/>
            <a:t>Πως το αναλύουμε</a:t>
          </a:r>
          <a:endParaRPr lang="en-US" sz="1200" i="1" kern="1200" dirty="0"/>
        </a:p>
      </dsp:txBody>
      <dsp:txXfrm>
        <a:off x="459541" y="2108083"/>
        <a:ext cx="2218857" cy="13898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E18515-3D86-1D41-BD44-E0D3DE036E92}" type="datetimeFigureOut">
              <a:rPr lang="en-US" smtClean="0"/>
              <a:t>11/10/16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E4B18-6C9D-6E4C-B246-8B18804759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132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2F148-54BD-4349-BD10-B7333EAF03AE}" type="datetimeFigureOut">
              <a:rPr lang="en-US" smtClean="0"/>
              <a:t>11/10/16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B56C4-39FD-8B41-B9B2-4F17400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591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8946">
              <a:spcBef>
                <a:spcPts val="417"/>
              </a:spcBef>
            </a:pPr>
            <a:r>
              <a:rPr lang="en-US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felt that the best way to examine the complexity of these interactions was to bring our group together in a program project that spans the heirarchy of scale involved in OA, from that of the individual, to the joint, and to the cartilage.  Cells and molecules are a unifying theme since they are obviously present in all the systems, and one of our focuses is on molecular markers, or biomarkers, of OA.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8946">
              <a:spcBef>
                <a:spcPts val="417"/>
              </a:spcBef>
            </a:pPr>
            <a:r>
              <a:rPr lang="en-US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t>We felt that the best way to examine the complexity of these interactions was to bring our group together in a program project that spans the heirarchy of scale involved in OA, from that of the individual, to the joint, and to the cartilage.  Cells and molecules are a unifying theme since they are obviously present in all the systems, and one of our focuses is on molecular markers, or biomarkers, of OA.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16175"/>
          </a:xfrm>
        </p:spPr>
        <p:txBody>
          <a:bodyPr>
            <a:normAutofit/>
          </a:bodyPr>
          <a:lstStyle>
            <a:lvl1pPr algn="ctr"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285" y="710473"/>
            <a:ext cx="8636713" cy="4876800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6510528"/>
            <a:ext cx="1524000" cy="329184"/>
          </a:xfrm>
        </p:spPr>
        <p:txBody>
          <a:bodyPr/>
          <a:lstStyle>
            <a:lvl1pPr algn="r">
              <a:defRPr/>
            </a:lvl1pPr>
          </a:lstStyle>
          <a:p>
            <a:r>
              <a:rPr lang="el-GR" dirty="0" smtClean="0"/>
              <a:t>Σελ. </a:t>
            </a:r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517763"/>
            <a:ext cx="9144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17936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84736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649224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651052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651052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63367" y="6510528"/>
            <a:ext cx="3291669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l-GR" dirty="0" smtClean="0"/>
              <a:t>Μάθημα 2ο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jpeg"/><Relationship Id="rId5" Type="http://schemas.openxmlformats.org/officeDocument/2006/relationships/image" Target="../media/image18.jpe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3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3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3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thermofisher.com/gr/en/home/life-science/cell-analysis/labeling-chemistry/fluorescence-spectraviewer.html" TargetMode="External"/><Relationship Id="rId3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eg"/><Relationship Id="rId3" Type="http://schemas.openxmlformats.org/officeDocument/2006/relationships/image" Target="../media/image6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eg"/><Relationship Id="rId3" Type="http://schemas.openxmlformats.org/officeDocument/2006/relationships/image" Target="../media/image3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eg"/><Relationship Id="rId3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eg"/><Relationship Id="rId3" Type="http://schemas.openxmlformats.org/officeDocument/2006/relationships/image" Target="../media/image6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eg"/><Relationship Id="rId3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eg"/><Relationship Id="rId3" Type="http://schemas.openxmlformats.org/officeDocument/2006/relationships/image" Target="../media/image7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eg"/><Relationship Id="rId3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4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jpeg"/><Relationship Id="rId3" Type="http://schemas.openxmlformats.org/officeDocument/2006/relationships/image" Target="../media/image8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4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Relationship Id="rId3" Type="http://schemas.openxmlformats.org/officeDocument/2006/relationships/image" Target="../media/image108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jpeg"/><Relationship Id="rId3" Type="http://schemas.openxmlformats.org/officeDocument/2006/relationships/image" Target="../media/image11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685800" y="4507993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6398" y="380462"/>
            <a:ext cx="5084378" cy="2918363"/>
          </a:xfrm>
        </p:spPr>
        <p:txBody>
          <a:bodyPr/>
          <a:lstStyle/>
          <a:p>
            <a:r>
              <a:rPr lang="en-US" dirty="0" err="1" smtClean="0"/>
              <a:t>Embiomhxanik</a:t>
            </a:r>
            <a:r>
              <a:rPr lang="el-GR" dirty="0" smtClean="0"/>
              <a:t>η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32243" y="4509581"/>
            <a:ext cx="5700620" cy="1503424"/>
          </a:xfrm>
        </p:spPr>
        <p:txBody>
          <a:bodyPr>
            <a:normAutofit lnSpcReduction="10000"/>
          </a:bodyPr>
          <a:lstStyle/>
          <a:p>
            <a:r>
              <a:rPr lang="el-GR" dirty="0" smtClean="0"/>
              <a:t>7</a:t>
            </a:r>
            <a:r>
              <a:rPr lang="el-GR" baseline="30000" dirty="0" smtClean="0"/>
              <a:t>ο</a:t>
            </a:r>
            <a:r>
              <a:rPr lang="el-GR" dirty="0" smtClean="0"/>
              <a:t> εξάμηνο</a:t>
            </a:r>
          </a:p>
          <a:p>
            <a:r>
              <a:rPr lang="el-GR" dirty="0" smtClean="0"/>
              <a:t>Σχολή Μηχανολόγων Μηχανικών ΕΜΠ</a:t>
            </a:r>
          </a:p>
          <a:p>
            <a:r>
              <a:rPr lang="el-GR" sz="1900" dirty="0" smtClean="0"/>
              <a:t>Διδάσκων:</a:t>
            </a:r>
            <a:endParaRPr lang="el-GR" sz="1900" dirty="0"/>
          </a:p>
          <a:p>
            <a:r>
              <a:rPr lang="el-GR" sz="1900" dirty="0" smtClean="0"/>
              <a:t>Λεωνίδας Αλεξόπουλος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935" t="7103" r="5159" b="1274"/>
          <a:stretch/>
        </p:blipFill>
        <p:spPr>
          <a:xfrm>
            <a:off x="165926" y="621274"/>
            <a:ext cx="2648315" cy="53917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69675" y="6035045"/>
            <a:ext cx="134456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de-DE" sz="800" i="1" dirty="0"/>
              <a:t>Fritz Kahn (1888 – 1968)</a:t>
            </a:r>
            <a:endParaRPr lang="en-US" sz="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032243" y="3682151"/>
            <a:ext cx="4061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2</a:t>
            </a:r>
            <a:r>
              <a:rPr lang="el-GR" sz="2400" b="1" baseline="30000" dirty="0" smtClean="0"/>
              <a:t>ο</a:t>
            </a:r>
            <a:r>
              <a:rPr lang="el-GR" sz="2400" b="1" dirty="0" smtClean="0"/>
              <a:t> ΜΑΘΗΜΑ: ΒΙΟΛΟΓΙΑ #1</a:t>
            </a:r>
            <a:endParaRPr lang="en-US" sz="24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10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2920" y="591716"/>
            <a:ext cx="6964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Neutrophil </a:t>
            </a:r>
            <a:r>
              <a:rPr lang="en-US" dirty="0"/>
              <a:t>c</a:t>
            </a:r>
            <a:r>
              <a:rPr lang="en-US" dirty="0" smtClean="0"/>
              <a:t>hasing Bacteria</a:t>
            </a:r>
            <a:r>
              <a:rPr lang="el-GR" dirty="0" smtClean="0"/>
              <a:t> / Λευκοκύτταρο που κυνηγάει βακτήριο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202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2920" y="591716"/>
            <a:ext cx="3130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Φαγοκύτωση  / </a:t>
            </a:r>
            <a:r>
              <a:rPr lang="en-US" dirty="0" smtClean="0"/>
              <a:t>phagocytosis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046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2920" y="591716"/>
            <a:ext cx="8588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Attachment to the vessel and movement to site of infection (via matrix degradation)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500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91280" y="630742"/>
            <a:ext cx="6823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Καρκινικά κύτταρα μαστού σε </a:t>
            </a:r>
            <a:r>
              <a:rPr lang="en-US" dirty="0" smtClean="0"/>
              <a:t>petri dish</a:t>
            </a:r>
          </a:p>
          <a:p>
            <a:r>
              <a:rPr lang="en-US" dirty="0" smtClean="0"/>
              <a:t>Marcus </a:t>
            </a:r>
            <a:r>
              <a:rPr lang="en-US" dirty="0"/>
              <a:t>Laboratory at the Emory </a:t>
            </a:r>
            <a:r>
              <a:rPr lang="en-US" dirty="0" err="1"/>
              <a:t>Winship</a:t>
            </a:r>
            <a:r>
              <a:rPr lang="en-US" dirty="0"/>
              <a:t> </a:t>
            </a:r>
            <a:r>
              <a:rPr lang="en-US" dirty="0" smtClean="0"/>
              <a:t>Cancer Institute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98" y="571731"/>
            <a:ext cx="2025248" cy="129869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8998" y="2044840"/>
            <a:ext cx="2072282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Cell division (mitosis) of many breast cancer cells over 3 days. These cells are in culture and placed under a confocal microscope to visualize the microtubules.</a:t>
            </a:r>
          </a:p>
        </p:txBody>
      </p:sp>
    </p:spTree>
    <p:extLst>
      <p:ext uri="{BB962C8B-B14F-4D97-AF65-F5344CB8AC3E}">
        <p14:creationId xmlns:p14="http://schemas.microsoft.com/office/powerpoint/2010/main" val="998776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392" y="610255"/>
            <a:ext cx="8636713" cy="1020455"/>
          </a:xfrm>
        </p:spPr>
        <p:txBody>
          <a:bodyPr/>
          <a:lstStyle/>
          <a:p>
            <a:r>
              <a:rPr lang="el-GR" dirty="0" smtClean="0"/>
              <a:t>Καρδιακά κύτταρα</a:t>
            </a:r>
          </a:p>
        </p:txBody>
      </p:sp>
    </p:spTree>
    <p:extLst>
      <p:ext uri="{BB962C8B-B14F-4D97-AF65-F5344CB8AC3E}">
        <p14:creationId xmlns:p14="http://schemas.microsoft.com/office/powerpoint/2010/main" val="2163373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392" y="563215"/>
            <a:ext cx="9079608" cy="1020455"/>
          </a:xfrm>
        </p:spPr>
        <p:txBody>
          <a:bodyPr/>
          <a:lstStyle/>
          <a:p>
            <a:pPr marL="0" indent="0">
              <a:buNone/>
            </a:pPr>
            <a:r>
              <a:rPr lang="el-GR" sz="2200" dirty="0" smtClean="0"/>
              <a:t>Κύτταρα που αναπτύσονται και διαφοροποιούνται (γυρίνος / βάτραχος)</a:t>
            </a:r>
          </a:p>
        </p:txBody>
      </p:sp>
    </p:spTree>
    <p:extLst>
      <p:ext uri="{BB962C8B-B14F-4D97-AF65-F5344CB8AC3E}">
        <p14:creationId xmlns:p14="http://schemas.microsoft.com/office/powerpoint/2010/main" val="506056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b="1" dirty="0" smtClean="0"/>
              <a:t>Όλα</a:t>
            </a:r>
            <a:r>
              <a:rPr lang="el-GR" dirty="0" smtClean="0"/>
              <a:t> τα κύτταρα έχουν την ίδια βασική χημεία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8" name="Picture 2" descr="figure_01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228" y="653981"/>
            <a:ext cx="4907111" cy="584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5847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κ</a:t>
            </a:r>
            <a:r>
              <a:rPr lang="el-GR" dirty="0" smtClean="0"/>
              <a:t>αι παρόμοιο μηχανισμό λήψης αποφάσεων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2" descr="http://salobio.files.wordpress.com/2013/03/d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1" y="1783139"/>
            <a:ext cx="2487997" cy="414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nature.com/msb/journal/v6/n1/images/msb2010108-f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97"/>
          <a:stretch>
            <a:fillRect/>
          </a:stretch>
        </p:blipFill>
        <p:spPr bwMode="auto">
          <a:xfrm>
            <a:off x="1418167" y="1519127"/>
            <a:ext cx="7635449" cy="4126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8875" y="775959"/>
            <a:ext cx="1159292" cy="70788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</a:t>
            </a:r>
            <a:endParaRPr lang="el-G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7998" y="899446"/>
            <a:ext cx="6072009" cy="46166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l-GR" sz="2400" b="1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Πρωτεϊνικό Δίκτυο λήψης αποφάσεων</a:t>
            </a:r>
          </a:p>
        </p:txBody>
      </p:sp>
      <p:sp>
        <p:nvSpPr>
          <p:cNvPr id="12" name="Δεξιό βέλος 31"/>
          <p:cNvSpPr/>
          <p:nvPr/>
        </p:nvSpPr>
        <p:spPr bwMode="auto">
          <a:xfrm>
            <a:off x="1633861" y="785464"/>
            <a:ext cx="854137" cy="733663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endParaRPr lang="el-GR">
              <a:solidFill>
                <a:schemeClr val="tx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260640" y="1502870"/>
            <a:ext cx="1723286" cy="1668681"/>
            <a:chOff x="4260640" y="1502870"/>
            <a:chExt cx="1723286" cy="1668681"/>
          </a:xfrm>
        </p:grpSpPr>
        <p:sp>
          <p:nvSpPr>
            <p:cNvPr id="3" name="TextBox 2"/>
            <p:cNvSpPr txBox="1"/>
            <p:nvPr/>
          </p:nvSpPr>
          <p:spPr>
            <a:xfrm>
              <a:off x="4260640" y="1502870"/>
              <a:ext cx="17232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b="1" i="1" dirty="0" smtClean="0"/>
                <a:t>ΕΡΕΘΙΣΜΑΤΑ</a:t>
              </a:r>
              <a:endParaRPr lang="en-US" b="1" i="1" dirty="0"/>
            </a:p>
          </p:txBody>
        </p:sp>
        <p:sp>
          <p:nvSpPr>
            <p:cNvPr id="17" name="Δεξιό βέλος 31"/>
            <p:cNvSpPr/>
            <p:nvPr/>
          </p:nvSpPr>
          <p:spPr bwMode="auto">
            <a:xfrm rot="5400000">
              <a:off x="4631552" y="2377651"/>
              <a:ext cx="854137" cy="733663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algn="ctr">
                <a:defRPr/>
              </a:pPr>
              <a:endParaRPr lang="el-GR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74736" y="3404153"/>
            <a:ext cx="3763519" cy="1408121"/>
            <a:chOff x="3274736" y="3404153"/>
            <a:chExt cx="3763519" cy="1408121"/>
          </a:xfrm>
        </p:grpSpPr>
        <p:sp>
          <p:nvSpPr>
            <p:cNvPr id="16" name="TextBox 15"/>
            <p:cNvSpPr txBox="1"/>
            <p:nvPr/>
          </p:nvSpPr>
          <p:spPr>
            <a:xfrm>
              <a:off x="3274736" y="3404153"/>
              <a:ext cx="37635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i="1" dirty="0" smtClean="0"/>
                <a:t>ΔΙΚΤΥΟ ΛΗΨΗΣ ΑΠΟΦΑΣΕΩΝ</a:t>
              </a:r>
              <a:endParaRPr lang="en-US" b="1" i="1" dirty="0"/>
            </a:p>
          </p:txBody>
        </p:sp>
        <p:sp>
          <p:nvSpPr>
            <p:cNvPr id="18" name="Δεξιό βέλος 31"/>
            <p:cNvSpPr/>
            <p:nvPr/>
          </p:nvSpPr>
          <p:spPr bwMode="auto">
            <a:xfrm rot="5400000">
              <a:off x="4631552" y="4018374"/>
              <a:ext cx="854137" cy="733663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>
              <a:spAutoFit/>
            </a:bodyPr>
            <a:lstStyle/>
            <a:p>
              <a:pPr algn="ctr">
                <a:defRPr/>
              </a:pPr>
              <a:endParaRPr lang="el-GR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418169" y="2453232"/>
            <a:ext cx="1668785" cy="2118419"/>
            <a:chOff x="1418169" y="2453232"/>
            <a:chExt cx="1668785" cy="2118419"/>
          </a:xfrm>
        </p:grpSpPr>
        <p:sp>
          <p:nvSpPr>
            <p:cNvPr id="19" name="Δεξιό βέλος 31"/>
            <p:cNvSpPr/>
            <p:nvPr/>
          </p:nvSpPr>
          <p:spPr bwMode="auto">
            <a:xfrm>
              <a:off x="2047005" y="3171551"/>
              <a:ext cx="1039949" cy="733663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>
                <a:defRPr/>
              </a:pPr>
              <a:endParaRPr lang="el-GR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6200000">
              <a:off x="543625" y="3327776"/>
              <a:ext cx="2118419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 sz="1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742950" indent="-285750" eaLnBrk="0" hangingPunct="0"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eaLnBrk="0" hangingPunct="0"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eaLnBrk="0" hangingPunct="0"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eaLnBrk="0" hangingPunct="0"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l-GR" sz="1800" b="1" dirty="0" smtClean="0">
                  <a:solidFill>
                    <a:srgbClr val="000000"/>
                  </a:solidFill>
                </a:rPr>
                <a:t>Κώδικας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418166" y="4986783"/>
            <a:ext cx="7635450" cy="1629591"/>
            <a:chOff x="1418166" y="4986783"/>
            <a:chExt cx="7635450" cy="1629591"/>
          </a:xfrm>
        </p:grpSpPr>
        <p:sp>
          <p:nvSpPr>
            <p:cNvPr id="21" name="TextBox 20"/>
            <p:cNvSpPr txBox="1"/>
            <p:nvPr/>
          </p:nvSpPr>
          <p:spPr>
            <a:xfrm>
              <a:off x="3455188" y="4986783"/>
              <a:ext cx="3181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i="1" dirty="0" smtClean="0"/>
                <a:t>ΕΚΤΕΛΕΣΗ ΑΠΟΦΑΣΕΩΝ</a:t>
              </a:r>
              <a:endParaRPr lang="en-US" b="1" i="1" dirty="0"/>
            </a:p>
          </p:txBody>
        </p:sp>
        <p:sp>
          <p:nvSpPr>
            <p:cNvPr id="25" name="Rectangle 7"/>
            <p:cNvSpPr>
              <a:spLocks/>
            </p:cNvSpPr>
            <p:nvPr/>
          </p:nvSpPr>
          <p:spPr bwMode="auto">
            <a:xfrm>
              <a:off x="1418166" y="5903172"/>
              <a:ext cx="7635450" cy="713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91353" bIns="0"/>
            <a:lstStyle/>
            <a:p>
              <a:pPr marL="342900" indent="-342900" algn="ctr"/>
              <a:r>
                <a:rPr lang="el-GR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Ανάπτυξη</a:t>
              </a:r>
              <a:r>
                <a:rPr lang="en-US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, </a:t>
              </a:r>
              <a:r>
                <a:rPr lang="el-GR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Κίνηση / Μετάσταση</a:t>
              </a:r>
              <a:r>
                <a:rPr lang="en-US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,</a:t>
              </a:r>
              <a:r>
                <a:rPr lang="el-GR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 Διαφοροποίηση, </a:t>
              </a:r>
              <a:r>
                <a:rPr lang="el-GR" sz="2000" i="1" dirty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ε</a:t>
              </a:r>
              <a:r>
                <a:rPr lang="el-GR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πικοινωνία με άλλα κύτταρα</a:t>
              </a:r>
              <a:r>
                <a:rPr lang="en-US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 </a:t>
              </a:r>
              <a:r>
                <a:rPr lang="el-GR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(π.χ. </a:t>
              </a:r>
              <a:r>
                <a:rPr lang="en-US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Inflammation</a:t>
              </a:r>
              <a:r>
                <a:rPr lang="el-GR" sz="2000" i="1" dirty="0" smtClean="0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), κτλ</a:t>
              </a:r>
              <a:endParaRPr lang="en-US" sz="2000" i="1" dirty="0">
                <a:solidFill>
                  <a:srgbClr val="010000"/>
                </a:solidFill>
                <a:latin typeface="Arial Bold" charset="0"/>
                <a:cs typeface="Arial Bold" charset="0"/>
                <a:sym typeface="Arial Bold" charset="0"/>
              </a:endParaRPr>
            </a:p>
          </p:txBody>
        </p:sp>
        <p:sp>
          <p:nvSpPr>
            <p:cNvPr id="26" name="Δεξιό βέλος 31"/>
            <p:cNvSpPr/>
            <p:nvPr/>
          </p:nvSpPr>
          <p:spPr bwMode="auto">
            <a:xfrm rot="5400000">
              <a:off x="4838884" y="5340860"/>
              <a:ext cx="439471" cy="733663"/>
            </a:xfrm>
            <a:prstGeom prst="rightArrow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>
                <a:defRPr/>
              </a:pPr>
              <a:endParaRPr lang="el-GR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992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8824913" y="6480175"/>
            <a:ext cx="3190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fld id="{E9233CEB-6979-004C-8991-B5552380F6CB}" type="slidenum">
              <a:rPr lang="en-US" sz="1800" i="1">
                <a:effectLst>
                  <a:outerShdw blurRad="38100" dist="38100" dir="2700000" algn="tl">
                    <a:srgbClr val="DDDDDD"/>
                  </a:outerShdw>
                </a:effectLst>
                <a:ea typeface="ヒラギノ角ゴ ProN W3" charset="0"/>
                <a:sym typeface="Arial" charset="0"/>
              </a:rPr>
              <a:pPr algn="ctr"/>
              <a:t>18</a:t>
            </a:fld>
            <a:endParaRPr lang="en-US" sz="1800" i="1">
              <a:effectLst>
                <a:outerShdw blurRad="38100" dist="38100" dir="2700000" algn="tl">
                  <a:srgbClr val="DDDDDD"/>
                </a:outerShdw>
              </a:effectLst>
              <a:ea typeface="ヒラギノ角ゴ ProN W3" charset="0"/>
              <a:sym typeface="Arial" charset="0"/>
            </a:endParaRPr>
          </a:p>
        </p:txBody>
      </p:sp>
      <p:grpSp>
        <p:nvGrpSpPr>
          <p:cNvPr id="6" name="Ομάδα 5"/>
          <p:cNvGrpSpPr>
            <a:grpSpLocks/>
          </p:cNvGrpSpPr>
          <p:nvPr/>
        </p:nvGrpSpPr>
        <p:grpSpPr bwMode="auto">
          <a:xfrm>
            <a:off x="4684713" y="723900"/>
            <a:ext cx="4318000" cy="3840163"/>
            <a:chOff x="4685474" y="723900"/>
            <a:chExt cx="4317672" cy="3840163"/>
          </a:xfrm>
        </p:grpSpPr>
        <p:pic>
          <p:nvPicPr>
            <p:cNvPr id="7190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80" t="32582" r="50000" b="40079"/>
            <a:stretch>
              <a:fillRect/>
            </a:stretch>
          </p:blipFill>
          <p:spPr bwMode="auto">
            <a:xfrm>
              <a:off x="5635984" y="1688232"/>
              <a:ext cx="2232040" cy="1919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Κουλούρα 2"/>
            <p:cNvSpPr/>
            <p:nvPr/>
          </p:nvSpPr>
          <p:spPr bwMode="auto">
            <a:xfrm>
              <a:off x="4958503" y="723900"/>
              <a:ext cx="3744628" cy="3840163"/>
            </a:xfrm>
            <a:prstGeom prst="donut">
              <a:avLst>
                <a:gd name="adj" fmla="val 25841"/>
              </a:avLst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l-GR">
                <a:ea typeface="+mn-ea"/>
              </a:endParaRPr>
            </a:p>
          </p:txBody>
        </p:sp>
        <p:sp>
          <p:nvSpPr>
            <p:cNvPr id="7192" name="Έλλειψη 3"/>
            <p:cNvSpPr>
              <a:spLocks noChangeArrowheads="1"/>
            </p:cNvSpPr>
            <p:nvPr/>
          </p:nvSpPr>
          <p:spPr bwMode="auto">
            <a:xfrm>
              <a:off x="5937521" y="1681492"/>
              <a:ext cx="1841324" cy="191987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l-GR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93" name="Ορθογώνιο 44"/>
            <p:cNvSpPr>
              <a:spLocks noChangeArrowheads="1"/>
            </p:cNvSpPr>
            <p:nvPr/>
          </p:nvSpPr>
          <p:spPr bwMode="auto">
            <a:xfrm>
              <a:off x="4685474" y="765175"/>
              <a:ext cx="42648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… that interact with the environment</a:t>
              </a:r>
              <a:endParaRPr lang="el-GR" sz="2400" b="1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94" name="Ορθογώνιο 24"/>
            <p:cNvSpPr>
              <a:spLocks noChangeArrowheads="1"/>
            </p:cNvSpPr>
            <p:nvPr/>
          </p:nvSpPr>
          <p:spPr bwMode="auto">
            <a:xfrm>
              <a:off x="6255432" y="2194518"/>
              <a:ext cx="1263874" cy="953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800" b="1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Cell</a:t>
              </a:r>
            </a:p>
            <a:p>
              <a:pPr algn="ctr"/>
              <a:r>
                <a:rPr lang="en-US" sz="2800" b="1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circuit</a:t>
              </a:r>
            </a:p>
          </p:txBody>
        </p:sp>
        <p:sp>
          <p:nvSpPr>
            <p:cNvPr id="7195" name="Βέλος προς τα κάτω 50"/>
            <p:cNvSpPr>
              <a:spLocks noChangeArrowheads="1"/>
            </p:cNvSpPr>
            <p:nvPr/>
          </p:nvSpPr>
          <p:spPr bwMode="auto">
            <a:xfrm rot="-5400000">
              <a:off x="8355800" y="2260145"/>
              <a:ext cx="747249" cy="547443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l-GR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  <p:grpSp>
        <p:nvGrpSpPr>
          <p:cNvPr id="7" name="Ομάδα 6"/>
          <p:cNvGrpSpPr>
            <a:grpSpLocks/>
          </p:cNvGrpSpPr>
          <p:nvPr/>
        </p:nvGrpSpPr>
        <p:grpSpPr bwMode="auto">
          <a:xfrm>
            <a:off x="636588" y="792163"/>
            <a:ext cx="4341812" cy="3049587"/>
            <a:chOff x="636587" y="792164"/>
            <a:chExt cx="4341229" cy="3049880"/>
          </a:xfrm>
        </p:grpSpPr>
        <p:pic>
          <p:nvPicPr>
            <p:cNvPr id="7186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60" t="9470" r="17049" b="6248"/>
            <a:stretch>
              <a:fillRect/>
            </a:stretch>
          </p:blipFill>
          <p:spPr bwMode="auto">
            <a:xfrm>
              <a:off x="865551" y="1319292"/>
              <a:ext cx="3280339" cy="224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Ορθογώνιο 10"/>
            <p:cNvSpPr>
              <a:spLocks noChangeArrowheads="1"/>
            </p:cNvSpPr>
            <p:nvPr/>
          </p:nvSpPr>
          <p:spPr bwMode="auto">
            <a:xfrm>
              <a:off x="1328644" y="3565045"/>
              <a:ext cx="28172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Source: BioVisions, Harvard University</a:t>
              </a:r>
              <a:endParaRPr lang="el-GR" i="1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88" name="Ορθογώνιο 11"/>
            <p:cNvSpPr>
              <a:spLocks noChangeArrowheads="1"/>
            </p:cNvSpPr>
            <p:nvPr/>
          </p:nvSpPr>
          <p:spPr bwMode="auto">
            <a:xfrm>
              <a:off x="636587" y="792164"/>
              <a:ext cx="3819860" cy="46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 i="1" dirty="0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Cells have </a:t>
              </a:r>
              <a:r>
                <a:rPr lang="en-US" sz="2400" b="1" i="1" dirty="0" smtClean="0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sensors…</a:t>
              </a:r>
              <a:endParaRPr lang="el-GR" sz="2400" b="1" dirty="0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89" name="Βέλος προς τα κάτω 50"/>
            <p:cNvSpPr>
              <a:spLocks noChangeArrowheads="1"/>
            </p:cNvSpPr>
            <p:nvPr/>
          </p:nvSpPr>
          <p:spPr bwMode="auto">
            <a:xfrm rot="-5400000">
              <a:off x="4330470" y="2229421"/>
              <a:ext cx="747249" cy="547443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l-GR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  <p:grpSp>
        <p:nvGrpSpPr>
          <p:cNvPr id="8" name="Ομάδα 7"/>
          <p:cNvGrpSpPr>
            <a:grpSpLocks/>
          </p:cNvGrpSpPr>
          <p:nvPr/>
        </p:nvGrpSpPr>
        <p:grpSpPr bwMode="auto">
          <a:xfrm>
            <a:off x="88900" y="4046538"/>
            <a:ext cx="4367213" cy="2059352"/>
            <a:chOff x="89144" y="4046835"/>
            <a:chExt cx="4367303" cy="2058763"/>
          </a:xfrm>
        </p:grpSpPr>
        <p:pic>
          <p:nvPicPr>
            <p:cNvPr id="7183" name="Picture 2" descr="http://www.nature.com/msb/journal/v6/n1/images/msb2010108-f2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583"/>
            <a:stretch/>
          </p:blipFill>
          <p:spPr bwMode="auto">
            <a:xfrm>
              <a:off x="763253" y="4508500"/>
              <a:ext cx="3231833" cy="159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4" name="Βέλος προς τα κάτω 50"/>
            <p:cNvSpPr>
              <a:spLocks noChangeArrowheads="1"/>
            </p:cNvSpPr>
            <p:nvPr/>
          </p:nvSpPr>
          <p:spPr bwMode="auto">
            <a:xfrm rot="-5400000">
              <a:off x="-10759" y="5458251"/>
              <a:ext cx="747249" cy="547443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l-GR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85" name="Ορθογώνιο 11"/>
            <p:cNvSpPr>
              <a:spLocks noChangeArrowheads="1"/>
            </p:cNvSpPr>
            <p:nvPr/>
          </p:nvSpPr>
          <p:spPr bwMode="auto">
            <a:xfrm>
              <a:off x="636587" y="4046835"/>
              <a:ext cx="38198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2400" b="1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and cell can decide…</a:t>
              </a:r>
              <a:endParaRPr lang="el-GR" sz="2400" b="1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</p:grpSp>
      <p:grpSp>
        <p:nvGrpSpPr>
          <p:cNvPr id="9" name="Ομάδα 8"/>
          <p:cNvGrpSpPr>
            <a:grpSpLocks/>
          </p:cNvGrpSpPr>
          <p:nvPr/>
        </p:nvGrpSpPr>
        <p:grpSpPr bwMode="auto">
          <a:xfrm>
            <a:off x="4291013" y="4102101"/>
            <a:ext cx="4381500" cy="2378076"/>
            <a:chOff x="4291255" y="4102398"/>
            <a:chExt cx="4381407" cy="2377658"/>
          </a:xfrm>
        </p:grpSpPr>
        <p:pic>
          <p:nvPicPr>
            <p:cNvPr id="7177" name="Picture 7" descr="C:\Users\Leonidas\Dropbox\@PRESENTATIONS\shutterstock_106066544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497"/>
            <a:stretch/>
          </p:blipFill>
          <p:spPr bwMode="auto">
            <a:xfrm>
              <a:off x="4957763" y="5529561"/>
              <a:ext cx="1843844" cy="950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8" descr="C:\Users\Leonidas\Dropbox\@PRESENTATIONS\shutterstock_10606655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9311" y="4897356"/>
              <a:ext cx="1843844" cy="115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Βέλος προς τα κάτω 50"/>
            <p:cNvSpPr>
              <a:spLocks noChangeArrowheads="1"/>
            </p:cNvSpPr>
            <p:nvPr/>
          </p:nvSpPr>
          <p:spPr bwMode="auto">
            <a:xfrm rot="-5400000">
              <a:off x="4191352" y="5405218"/>
              <a:ext cx="747249" cy="547443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l-GR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80" name="Ορθογώνιο 19"/>
            <p:cNvSpPr>
              <a:spLocks noChangeArrowheads="1"/>
            </p:cNvSpPr>
            <p:nvPr/>
          </p:nvSpPr>
          <p:spPr bwMode="auto">
            <a:xfrm>
              <a:off x="5290178" y="4897356"/>
              <a:ext cx="17266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Normal cell</a:t>
              </a:r>
              <a:endParaRPr lang="el-GR" sz="2400" i="1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81" name="Ορθογώνιο 20"/>
            <p:cNvSpPr>
              <a:spLocks noChangeArrowheads="1"/>
            </p:cNvSpPr>
            <p:nvPr/>
          </p:nvSpPr>
          <p:spPr bwMode="auto">
            <a:xfrm>
              <a:off x="6260020" y="5828712"/>
              <a:ext cx="24126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Pathological cell</a:t>
              </a:r>
              <a:endParaRPr lang="el-GR" sz="2400" i="1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7182" name="Ορθογώνιο 45"/>
            <p:cNvSpPr>
              <a:spLocks noChangeArrowheads="1"/>
            </p:cNvSpPr>
            <p:nvPr/>
          </p:nvSpPr>
          <p:spPr bwMode="auto">
            <a:xfrm>
              <a:off x="5165844" y="4102398"/>
              <a:ext cx="290015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sz="2400" b="1" i="1">
                  <a:solidFill>
                    <a:srgbClr val="000000"/>
                  </a:solidFill>
                  <a:ea typeface="ヒラギノ角ゴ ProN W3" charset="0"/>
                  <a:cs typeface="ヒラギノ角ゴ ProN W3" charset="0"/>
                  <a:sym typeface="Arial" charset="0"/>
                </a:rPr>
                <a:t>…how to behave? </a:t>
              </a:r>
            </a:p>
          </p:txBody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Μοντελοποίηση μηχανισμού λήψης αποφάσεων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1794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salobio.files.wordpress.com/2013/03/d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559" y="1280604"/>
            <a:ext cx="3438525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/>
          <p:cNvSpPr>
            <a:spLocks/>
          </p:cNvSpPr>
          <p:nvPr/>
        </p:nvSpPr>
        <p:spPr bwMode="auto">
          <a:xfrm>
            <a:off x="4998730" y="5311181"/>
            <a:ext cx="644525" cy="215900"/>
          </a:xfrm>
          <a:custGeom>
            <a:avLst/>
            <a:gdLst>
              <a:gd name="T0" fmla="*/ 0 w 21600"/>
              <a:gd name="T1" fmla="*/ 10800 h 21600"/>
              <a:gd name="T2" fmla="*/ 5400 w 21600"/>
              <a:gd name="T3" fmla="*/ 10800 h 21600"/>
              <a:gd name="T4" fmla="*/ 5400 w 21600"/>
              <a:gd name="T5" fmla="*/ 0 h 21600"/>
              <a:gd name="T6" fmla="*/ 16200 w 21600"/>
              <a:gd name="T7" fmla="*/ 0 h 21600"/>
              <a:gd name="T8" fmla="*/ 16200 w 21600"/>
              <a:gd name="T9" fmla="*/ 1080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0 w 21600"/>
              <a:gd name="T1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lnTo>
                  <a:pt x="5400" y="108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0800"/>
                </a:lnTo>
                <a:lnTo>
                  <a:pt x="21600" y="10800"/>
                </a:lnTo>
                <a:lnTo>
                  <a:pt x="10800" y="21600"/>
                </a:lnTo>
                <a:lnTo>
                  <a:pt x="0" y="10800"/>
                </a:lnTo>
                <a:close/>
                <a:moveTo>
                  <a:pt x="0" y="10800"/>
                </a:moveTo>
              </a:path>
            </a:pathLst>
          </a:custGeom>
          <a:gradFill rotWithShape="0">
            <a:gsLst>
              <a:gs pos="0">
                <a:srgbClr val="000000"/>
              </a:gs>
              <a:gs pos="20000">
                <a:srgbClr val="000000"/>
              </a:gs>
              <a:gs pos="100000">
                <a:srgbClr val="000000"/>
              </a:gs>
            </a:gsLst>
            <a:lin ang="5400000" scaled="1"/>
          </a:gra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5399" dir="5400000" algn="ctr" rotWithShape="0">
              <a:srgbClr val="808080">
                <a:alpha val="34998"/>
              </a:srgbClr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2292" name="Group 8"/>
          <p:cNvGrpSpPr>
            <a:grpSpLocks/>
          </p:cNvGrpSpPr>
          <p:nvPr/>
        </p:nvGrpSpPr>
        <p:grpSpPr bwMode="auto">
          <a:xfrm>
            <a:off x="2077774" y="5606541"/>
            <a:ext cx="5931695" cy="723900"/>
            <a:chOff x="0" y="0"/>
            <a:chExt cx="4032" cy="203"/>
          </a:xfrm>
        </p:grpSpPr>
        <p:sp>
          <p:nvSpPr>
            <p:cNvPr id="12296" name="AutoShape 6"/>
            <p:cNvSpPr>
              <a:spLocks/>
            </p:cNvSpPr>
            <p:nvPr/>
          </p:nvSpPr>
          <p:spPr bwMode="auto">
            <a:xfrm>
              <a:off x="0" y="0"/>
              <a:ext cx="4032" cy="203"/>
            </a:xfrm>
            <a:prstGeom prst="roundRect">
              <a:avLst>
                <a:gd name="adj" fmla="val 4722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endParaRPr lang="el-GR">
                <a:solidFill>
                  <a:srgbClr val="000000"/>
                </a:solidFill>
                <a:ea typeface="ヒラギノ角ゴ ProN W3" charset="0"/>
                <a:cs typeface="ヒラギノ角ゴ ProN W3" charset="0"/>
                <a:sym typeface="Arial" charset="0"/>
              </a:endParaRPr>
            </a:p>
          </p:txBody>
        </p:sp>
        <p:sp>
          <p:nvSpPr>
            <p:cNvPr id="12297" name="Rectangle 7"/>
            <p:cNvSpPr>
              <a:spLocks/>
            </p:cNvSpPr>
            <p:nvPr/>
          </p:nvSpPr>
          <p:spPr bwMode="auto">
            <a:xfrm>
              <a:off x="4" y="3"/>
              <a:ext cx="4024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91353" bIns="0"/>
            <a:lstStyle/>
            <a:p>
              <a:pPr marL="342900" indent="-342900" algn="ctr"/>
              <a:r>
                <a:rPr lang="en-US" sz="2200" b="1">
                  <a:solidFill>
                    <a:srgbClr val="010000"/>
                  </a:solidFill>
                  <a:latin typeface="Arial Bold" charset="0"/>
                  <a:cs typeface="Arial Bold" charset="0"/>
                  <a:sym typeface="Arial Bold" charset="0"/>
                </a:rPr>
                <a:t>Cell Growth, Metastasis (Cancer), Matrix Degeneration (Arthritis), Inflammation</a:t>
              </a:r>
            </a:p>
          </p:txBody>
        </p:sp>
      </p:grpSp>
      <p:sp>
        <p:nvSpPr>
          <p:cNvPr id="12293" name="Rectangle 9"/>
          <p:cNvSpPr>
            <a:spLocks/>
          </p:cNvSpPr>
          <p:nvPr/>
        </p:nvSpPr>
        <p:spPr bwMode="auto">
          <a:xfrm>
            <a:off x="0" y="0"/>
            <a:ext cx="91567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/>
          <a:p>
            <a:pPr marL="39688" algn="ctr"/>
            <a:r>
              <a:rPr lang="en-US" sz="2800" b="1" i="1" dirty="0" smtClean="0">
                <a:latin typeface="Helvetica" charset="0"/>
                <a:ea typeface="ヒラギノ角ゴ ProN W3" charset="0"/>
                <a:cs typeface="Helvetica" charset="0"/>
                <a:sym typeface="Helvetica" charset="0"/>
              </a:rPr>
              <a:t>Systems Pharmacology / Systems Biology</a:t>
            </a:r>
            <a:endParaRPr lang="en-US" sz="2800" b="1" i="1" dirty="0">
              <a:latin typeface="Helvetica" charset="0"/>
              <a:ea typeface="ヒラギノ角ゴ ProN W3" charset="0"/>
              <a:cs typeface="Helvetica" charset="0"/>
              <a:sym typeface="Helvetica" charset="0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8824913" y="6480175"/>
            <a:ext cx="319087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 sz="32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fld id="{187C0B80-8E67-5D4E-BB9D-A05855539902}" type="slidenum">
              <a:rPr lang="en-US" sz="1800" i="1">
                <a:effectLst>
                  <a:outerShdw blurRad="38100" dist="38100" dir="2700000" algn="tl">
                    <a:srgbClr val="DDDDDD"/>
                  </a:outerShdw>
                </a:effectLst>
                <a:ea typeface="ヒラギノ角ゴ ProN W3" charset="0"/>
                <a:sym typeface="Arial" charset="0"/>
              </a:rPr>
              <a:pPr algn="ctr"/>
              <a:t>19</a:t>
            </a:fld>
            <a:endParaRPr lang="en-US" sz="1800" i="1">
              <a:effectLst>
                <a:outerShdw blurRad="38100" dist="38100" dir="2700000" algn="tl">
                  <a:srgbClr val="DDDDDD"/>
                </a:outerShdw>
              </a:effectLst>
              <a:ea typeface="ヒラギノ角ゴ ProN W3" charset="0"/>
              <a:sym typeface="Arial" charset="0"/>
            </a:endParaRPr>
          </a:p>
        </p:txBody>
      </p:sp>
      <p:pic>
        <p:nvPicPr>
          <p:cNvPr id="10" name="Picture 2" descr="http://www.nature.com/msb/journal/v6/n1/images/msb2010108-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97"/>
          <a:stretch>
            <a:fillRect/>
          </a:stretch>
        </p:blipFill>
        <p:spPr bwMode="auto">
          <a:xfrm>
            <a:off x="2077775" y="844612"/>
            <a:ext cx="5959253" cy="4362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Δεξιό βέλος 1"/>
          <p:cNvSpPr/>
          <p:nvPr/>
        </p:nvSpPr>
        <p:spPr bwMode="auto">
          <a:xfrm>
            <a:off x="1628174" y="3369023"/>
            <a:ext cx="640603" cy="72866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endParaRPr lang="el-GR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03" y="680292"/>
            <a:ext cx="1405356" cy="70788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DNA</a:t>
            </a:r>
            <a:endParaRPr lang="el-G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Δεξιό βέλος 31"/>
          <p:cNvSpPr/>
          <p:nvPr/>
        </p:nvSpPr>
        <p:spPr bwMode="auto">
          <a:xfrm>
            <a:off x="1611465" y="1846035"/>
            <a:ext cx="640603" cy="72866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endParaRPr lang="el-GR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049725" y="1185422"/>
            <a:ext cx="6833469" cy="3258813"/>
            <a:chOff x="2077284" y="1493906"/>
            <a:chExt cx="6833469" cy="3258813"/>
          </a:xfrm>
        </p:grpSpPr>
        <p:grpSp>
          <p:nvGrpSpPr>
            <p:cNvPr id="14" name="Group 5"/>
            <p:cNvGrpSpPr>
              <a:grpSpLocks/>
            </p:cNvGrpSpPr>
            <p:nvPr/>
          </p:nvGrpSpPr>
          <p:grpSpPr bwMode="auto">
            <a:xfrm>
              <a:off x="6837478" y="2341385"/>
              <a:ext cx="2073275" cy="633413"/>
              <a:chOff x="0" y="0"/>
              <a:chExt cx="1306" cy="399"/>
            </a:xfrm>
          </p:grpSpPr>
          <p:pic>
            <p:nvPicPr>
              <p:cNvPr id="17" name="Picture 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06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Rectangle 4"/>
              <p:cNvSpPr>
                <a:spLocks/>
              </p:cNvSpPr>
              <p:nvPr/>
            </p:nvSpPr>
            <p:spPr bwMode="auto">
              <a:xfrm>
                <a:off x="36" y="19"/>
                <a:ext cx="1205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 dirty="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Infliximab </a:t>
                </a:r>
              </a:p>
            </p:txBody>
          </p:sp>
        </p:grpSp>
        <p:grpSp>
          <p:nvGrpSpPr>
            <p:cNvPr id="22" name="Group 11"/>
            <p:cNvGrpSpPr>
              <a:grpSpLocks/>
            </p:cNvGrpSpPr>
            <p:nvPr/>
          </p:nvGrpSpPr>
          <p:grpSpPr bwMode="auto">
            <a:xfrm>
              <a:off x="6200952" y="1583709"/>
              <a:ext cx="1835150" cy="633412"/>
              <a:chOff x="0" y="0"/>
              <a:chExt cx="1156" cy="399"/>
            </a:xfrm>
          </p:grpSpPr>
          <p:pic>
            <p:nvPicPr>
              <p:cNvPr id="23" name="Picture 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6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Rectangle 10"/>
              <p:cNvSpPr>
                <a:spLocks/>
              </p:cNvSpPr>
              <p:nvPr/>
            </p:nvSpPr>
            <p:spPr bwMode="auto">
              <a:xfrm>
                <a:off x="36" y="18"/>
                <a:ext cx="1056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 dirty="0" err="1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Anakinra</a:t>
                </a:r>
                <a:endParaRPr lang="en-US" sz="2800" dirty="0">
                  <a:solidFill>
                    <a:srgbClr val="FFFFFF"/>
                  </a:solidFill>
                  <a:latin typeface="Arial Bold" charset="0"/>
                  <a:cs typeface="Arial Bold" charset="0"/>
                  <a:sym typeface="Arial Bold" charset="0"/>
                </a:endParaRPr>
              </a:p>
            </p:txBody>
          </p:sp>
        </p:grpSp>
        <p:grpSp>
          <p:nvGrpSpPr>
            <p:cNvPr id="25" name="Group 14"/>
            <p:cNvGrpSpPr>
              <a:grpSpLocks/>
            </p:cNvGrpSpPr>
            <p:nvPr/>
          </p:nvGrpSpPr>
          <p:grpSpPr bwMode="auto">
            <a:xfrm>
              <a:off x="2077284" y="1963891"/>
              <a:ext cx="1966294" cy="633412"/>
              <a:chOff x="0" y="0"/>
              <a:chExt cx="1267" cy="399"/>
            </a:xfrm>
          </p:grpSpPr>
          <p:pic>
            <p:nvPicPr>
              <p:cNvPr id="26" name="Picture 12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67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Rectangle 13"/>
              <p:cNvSpPr>
                <a:spLocks/>
              </p:cNvSpPr>
              <p:nvPr/>
            </p:nvSpPr>
            <p:spPr bwMode="auto">
              <a:xfrm>
                <a:off x="34" y="20"/>
                <a:ext cx="1167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Atlizumab</a:t>
                </a:r>
              </a:p>
            </p:txBody>
          </p:sp>
        </p:grp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853975" y="1493906"/>
              <a:ext cx="423863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7"/>
                  </a:moveTo>
                  <a:lnTo>
                    <a:pt x="5145" y="0"/>
                  </a:lnTo>
                  <a:lnTo>
                    <a:pt x="10800" y="5613"/>
                  </a:lnTo>
                  <a:lnTo>
                    <a:pt x="16455" y="0"/>
                  </a:lnTo>
                  <a:lnTo>
                    <a:pt x="21600" y="5267"/>
                  </a:lnTo>
                  <a:lnTo>
                    <a:pt x="16026" y="10800"/>
                  </a:lnTo>
                  <a:lnTo>
                    <a:pt x="21600" y="16333"/>
                  </a:lnTo>
                  <a:lnTo>
                    <a:pt x="16455" y="21600"/>
                  </a:lnTo>
                  <a:lnTo>
                    <a:pt x="10800" y="15987"/>
                  </a:lnTo>
                  <a:lnTo>
                    <a:pt x="5145" y="21600"/>
                  </a:lnTo>
                  <a:lnTo>
                    <a:pt x="0" y="16333"/>
                  </a:lnTo>
                  <a:lnTo>
                    <a:pt x="5574" y="10800"/>
                  </a:lnTo>
                  <a:lnTo>
                    <a:pt x="0" y="5267"/>
                  </a:lnTo>
                  <a:close/>
                  <a:moveTo>
                    <a:pt x="0" y="5267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431510" y="2117594"/>
              <a:ext cx="423862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7"/>
                  </a:moveTo>
                  <a:lnTo>
                    <a:pt x="5145" y="0"/>
                  </a:lnTo>
                  <a:lnTo>
                    <a:pt x="10800" y="5613"/>
                  </a:lnTo>
                  <a:lnTo>
                    <a:pt x="16455" y="0"/>
                  </a:lnTo>
                  <a:lnTo>
                    <a:pt x="21600" y="5267"/>
                  </a:lnTo>
                  <a:lnTo>
                    <a:pt x="16026" y="10800"/>
                  </a:lnTo>
                  <a:lnTo>
                    <a:pt x="21600" y="16333"/>
                  </a:lnTo>
                  <a:lnTo>
                    <a:pt x="16455" y="21600"/>
                  </a:lnTo>
                  <a:lnTo>
                    <a:pt x="10800" y="15987"/>
                  </a:lnTo>
                  <a:lnTo>
                    <a:pt x="5145" y="21600"/>
                  </a:lnTo>
                  <a:lnTo>
                    <a:pt x="0" y="16333"/>
                  </a:lnTo>
                  <a:lnTo>
                    <a:pt x="5574" y="10800"/>
                  </a:lnTo>
                  <a:lnTo>
                    <a:pt x="0" y="5267"/>
                  </a:lnTo>
                  <a:close/>
                  <a:moveTo>
                    <a:pt x="0" y="5267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2597472" y="1546378"/>
              <a:ext cx="422275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2"/>
                  </a:moveTo>
                  <a:lnTo>
                    <a:pt x="5161" y="0"/>
                  </a:lnTo>
                  <a:lnTo>
                    <a:pt x="10800" y="5604"/>
                  </a:lnTo>
                  <a:lnTo>
                    <a:pt x="16439" y="0"/>
                  </a:lnTo>
                  <a:lnTo>
                    <a:pt x="21600" y="5262"/>
                  </a:lnTo>
                  <a:lnTo>
                    <a:pt x="16028" y="10800"/>
                  </a:lnTo>
                  <a:lnTo>
                    <a:pt x="21600" y="16338"/>
                  </a:lnTo>
                  <a:lnTo>
                    <a:pt x="16439" y="21600"/>
                  </a:lnTo>
                  <a:lnTo>
                    <a:pt x="10800" y="15996"/>
                  </a:lnTo>
                  <a:lnTo>
                    <a:pt x="5161" y="21600"/>
                  </a:lnTo>
                  <a:lnTo>
                    <a:pt x="0" y="16338"/>
                  </a:lnTo>
                  <a:lnTo>
                    <a:pt x="5572" y="10800"/>
                  </a:lnTo>
                  <a:lnTo>
                    <a:pt x="0" y="5262"/>
                  </a:lnTo>
                  <a:close/>
                  <a:moveTo>
                    <a:pt x="0" y="5262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2" name="Group 21"/>
            <p:cNvGrpSpPr>
              <a:grpSpLocks/>
            </p:cNvGrpSpPr>
            <p:nvPr/>
          </p:nvGrpSpPr>
          <p:grpSpPr bwMode="auto">
            <a:xfrm>
              <a:off x="5388297" y="4119306"/>
              <a:ext cx="1017587" cy="633413"/>
              <a:chOff x="0" y="0"/>
              <a:chExt cx="641" cy="399"/>
            </a:xfrm>
          </p:grpSpPr>
          <p:pic>
            <p:nvPicPr>
              <p:cNvPr id="33" name="Picture 1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41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Rectangle 20"/>
              <p:cNvSpPr>
                <a:spLocks/>
              </p:cNvSpPr>
              <p:nvPr/>
            </p:nvSpPr>
            <p:spPr bwMode="auto">
              <a:xfrm>
                <a:off x="36" y="21"/>
                <a:ext cx="545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p38i</a:t>
                </a:r>
              </a:p>
            </p:txBody>
          </p:sp>
        </p:grp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5164459" y="3820856"/>
              <a:ext cx="422275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2"/>
                  </a:moveTo>
                  <a:lnTo>
                    <a:pt x="5161" y="0"/>
                  </a:lnTo>
                  <a:lnTo>
                    <a:pt x="10800" y="5605"/>
                  </a:lnTo>
                  <a:lnTo>
                    <a:pt x="16439" y="0"/>
                  </a:lnTo>
                  <a:lnTo>
                    <a:pt x="21600" y="5262"/>
                  </a:lnTo>
                  <a:lnTo>
                    <a:pt x="16028" y="10800"/>
                  </a:lnTo>
                  <a:lnTo>
                    <a:pt x="21600" y="16338"/>
                  </a:lnTo>
                  <a:lnTo>
                    <a:pt x="16439" y="21600"/>
                  </a:lnTo>
                  <a:lnTo>
                    <a:pt x="10800" y="15995"/>
                  </a:lnTo>
                  <a:lnTo>
                    <a:pt x="5161" y="21600"/>
                  </a:lnTo>
                  <a:lnTo>
                    <a:pt x="0" y="16338"/>
                  </a:lnTo>
                  <a:lnTo>
                    <a:pt x="5572" y="10800"/>
                  </a:lnTo>
                  <a:lnTo>
                    <a:pt x="0" y="5262"/>
                  </a:lnTo>
                  <a:close/>
                  <a:moveTo>
                    <a:pt x="0" y="5262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3346260" y="3745302"/>
              <a:ext cx="422275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2"/>
                  </a:moveTo>
                  <a:lnTo>
                    <a:pt x="5161" y="0"/>
                  </a:lnTo>
                  <a:lnTo>
                    <a:pt x="10800" y="5604"/>
                  </a:lnTo>
                  <a:lnTo>
                    <a:pt x="16439" y="0"/>
                  </a:lnTo>
                  <a:lnTo>
                    <a:pt x="21600" y="5262"/>
                  </a:lnTo>
                  <a:lnTo>
                    <a:pt x="16028" y="10800"/>
                  </a:lnTo>
                  <a:lnTo>
                    <a:pt x="21600" y="16338"/>
                  </a:lnTo>
                  <a:lnTo>
                    <a:pt x="16439" y="21600"/>
                  </a:lnTo>
                  <a:lnTo>
                    <a:pt x="10800" y="15996"/>
                  </a:lnTo>
                  <a:lnTo>
                    <a:pt x="5161" y="21600"/>
                  </a:lnTo>
                  <a:lnTo>
                    <a:pt x="0" y="16338"/>
                  </a:lnTo>
                  <a:lnTo>
                    <a:pt x="5572" y="10800"/>
                  </a:lnTo>
                  <a:lnTo>
                    <a:pt x="0" y="5262"/>
                  </a:lnTo>
                  <a:close/>
                  <a:moveTo>
                    <a:pt x="0" y="5262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7" name="Group 26"/>
            <p:cNvGrpSpPr>
              <a:grpSpLocks/>
            </p:cNvGrpSpPr>
            <p:nvPr/>
          </p:nvGrpSpPr>
          <p:grpSpPr bwMode="auto">
            <a:xfrm>
              <a:off x="3547872" y="3367477"/>
              <a:ext cx="519113" cy="633413"/>
              <a:chOff x="0" y="0"/>
              <a:chExt cx="327" cy="399"/>
            </a:xfrm>
          </p:grpSpPr>
          <p:pic>
            <p:nvPicPr>
              <p:cNvPr id="38" name="Picture 24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7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tangle 25"/>
              <p:cNvSpPr>
                <a:spLocks/>
              </p:cNvSpPr>
              <p:nvPr/>
            </p:nvSpPr>
            <p:spPr bwMode="auto">
              <a:xfrm>
                <a:off x="36" y="22"/>
                <a:ext cx="234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?</a:t>
                </a:r>
              </a:p>
            </p:txBody>
          </p:sp>
        </p:grpSp>
        <p:grpSp>
          <p:nvGrpSpPr>
            <p:cNvPr id="41" name="Group 21"/>
            <p:cNvGrpSpPr>
              <a:grpSpLocks/>
            </p:cNvGrpSpPr>
            <p:nvPr/>
          </p:nvGrpSpPr>
          <p:grpSpPr bwMode="auto">
            <a:xfrm>
              <a:off x="6526528" y="3319148"/>
              <a:ext cx="2078036" cy="633413"/>
              <a:chOff x="0" y="0"/>
              <a:chExt cx="1309" cy="399"/>
            </a:xfrm>
          </p:grpSpPr>
          <p:pic>
            <p:nvPicPr>
              <p:cNvPr id="42" name="Picture 1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09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Rectangle 20"/>
              <p:cNvSpPr>
                <a:spLocks/>
              </p:cNvSpPr>
              <p:nvPr/>
            </p:nvSpPr>
            <p:spPr bwMode="auto">
              <a:xfrm>
                <a:off x="36" y="21"/>
                <a:ext cx="117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 dirty="0" err="1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B</a:t>
                </a:r>
                <a:r>
                  <a:rPr lang="en-US" sz="2800" dirty="0" err="1" smtClean="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ortezomib</a:t>
                </a:r>
                <a:endParaRPr lang="en-US" sz="2800" dirty="0">
                  <a:solidFill>
                    <a:srgbClr val="FFFFFF"/>
                  </a:solidFill>
                  <a:latin typeface="Arial Bold" charset="0"/>
                  <a:cs typeface="Arial Bold" charset="0"/>
                  <a:sym typeface="Arial Bold" charset="0"/>
                </a:endParaRPr>
              </a:p>
            </p:txBody>
          </p:sp>
        </p:grp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6302690" y="3020698"/>
              <a:ext cx="422275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2"/>
                  </a:moveTo>
                  <a:lnTo>
                    <a:pt x="5161" y="0"/>
                  </a:lnTo>
                  <a:lnTo>
                    <a:pt x="10800" y="5605"/>
                  </a:lnTo>
                  <a:lnTo>
                    <a:pt x="16439" y="0"/>
                  </a:lnTo>
                  <a:lnTo>
                    <a:pt x="21600" y="5262"/>
                  </a:lnTo>
                  <a:lnTo>
                    <a:pt x="16028" y="10800"/>
                  </a:lnTo>
                  <a:lnTo>
                    <a:pt x="21600" y="16338"/>
                  </a:lnTo>
                  <a:lnTo>
                    <a:pt x="16439" y="21600"/>
                  </a:lnTo>
                  <a:lnTo>
                    <a:pt x="10800" y="15995"/>
                  </a:lnTo>
                  <a:lnTo>
                    <a:pt x="5161" y="21600"/>
                  </a:lnTo>
                  <a:lnTo>
                    <a:pt x="0" y="16338"/>
                  </a:lnTo>
                  <a:lnTo>
                    <a:pt x="5572" y="10800"/>
                  </a:lnTo>
                  <a:lnTo>
                    <a:pt x="0" y="5262"/>
                  </a:lnTo>
                  <a:close/>
                  <a:moveTo>
                    <a:pt x="0" y="5262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5" name="Group 21"/>
            <p:cNvGrpSpPr>
              <a:grpSpLocks/>
            </p:cNvGrpSpPr>
            <p:nvPr/>
          </p:nvGrpSpPr>
          <p:grpSpPr bwMode="auto">
            <a:xfrm>
              <a:off x="3972070" y="1599855"/>
              <a:ext cx="1792535" cy="633413"/>
              <a:chOff x="0" y="0"/>
              <a:chExt cx="1309" cy="399"/>
            </a:xfrm>
          </p:grpSpPr>
          <p:pic>
            <p:nvPicPr>
              <p:cNvPr id="46" name="Picture 1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09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Rectangle 20"/>
              <p:cNvSpPr>
                <a:spLocks/>
              </p:cNvSpPr>
              <p:nvPr/>
            </p:nvSpPr>
            <p:spPr bwMode="auto">
              <a:xfrm>
                <a:off x="36" y="21"/>
                <a:ext cx="843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 dirty="0" err="1" smtClean="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Erlotinib</a:t>
                </a:r>
                <a:endParaRPr lang="en-US" sz="2800" dirty="0">
                  <a:solidFill>
                    <a:srgbClr val="FFFFFF"/>
                  </a:solidFill>
                  <a:latin typeface="Arial Bold" charset="0"/>
                  <a:cs typeface="Arial Bold" charset="0"/>
                  <a:sym typeface="Arial Bold" charset="0"/>
                </a:endParaRPr>
              </a:p>
            </p:txBody>
          </p:sp>
        </p:grp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3581142" y="1518655"/>
              <a:ext cx="422275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2"/>
                  </a:moveTo>
                  <a:lnTo>
                    <a:pt x="5161" y="0"/>
                  </a:lnTo>
                  <a:lnTo>
                    <a:pt x="10800" y="5605"/>
                  </a:lnTo>
                  <a:lnTo>
                    <a:pt x="16439" y="0"/>
                  </a:lnTo>
                  <a:lnTo>
                    <a:pt x="21600" y="5262"/>
                  </a:lnTo>
                  <a:lnTo>
                    <a:pt x="16028" y="10800"/>
                  </a:lnTo>
                  <a:lnTo>
                    <a:pt x="21600" y="16338"/>
                  </a:lnTo>
                  <a:lnTo>
                    <a:pt x="16439" y="21600"/>
                  </a:lnTo>
                  <a:lnTo>
                    <a:pt x="10800" y="15995"/>
                  </a:lnTo>
                  <a:lnTo>
                    <a:pt x="5161" y="21600"/>
                  </a:lnTo>
                  <a:lnTo>
                    <a:pt x="0" y="16338"/>
                  </a:lnTo>
                  <a:lnTo>
                    <a:pt x="5572" y="10800"/>
                  </a:lnTo>
                  <a:lnTo>
                    <a:pt x="0" y="5262"/>
                  </a:lnTo>
                  <a:close/>
                  <a:moveTo>
                    <a:pt x="0" y="5262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9" name="Group 21"/>
            <p:cNvGrpSpPr>
              <a:grpSpLocks/>
            </p:cNvGrpSpPr>
            <p:nvPr/>
          </p:nvGrpSpPr>
          <p:grpSpPr bwMode="auto">
            <a:xfrm>
              <a:off x="4139160" y="3053759"/>
              <a:ext cx="1725611" cy="633413"/>
              <a:chOff x="0" y="0"/>
              <a:chExt cx="1087" cy="399"/>
            </a:xfrm>
          </p:grpSpPr>
          <p:pic>
            <p:nvPicPr>
              <p:cNvPr id="50" name="Picture 1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87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Rectangle 20"/>
              <p:cNvSpPr>
                <a:spLocks/>
              </p:cNvSpPr>
              <p:nvPr/>
            </p:nvSpPr>
            <p:spPr bwMode="auto">
              <a:xfrm>
                <a:off x="36" y="21"/>
                <a:ext cx="919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2800" dirty="0" err="1" smtClean="0">
                    <a:solidFill>
                      <a:srgbClr val="FFFFFF"/>
                    </a:solidFill>
                    <a:latin typeface="Arial Bold" charset="0"/>
                    <a:cs typeface="Arial Bold" charset="0"/>
                    <a:sym typeface="Arial Bold" charset="0"/>
                  </a:rPr>
                  <a:t>Sorafinib</a:t>
                </a:r>
                <a:endParaRPr lang="en-US" sz="2800" dirty="0">
                  <a:solidFill>
                    <a:srgbClr val="FFFFFF"/>
                  </a:solidFill>
                  <a:latin typeface="Arial Bold" charset="0"/>
                  <a:cs typeface="Arial Bold" charset="0"/>
                  <a:sym typeface="Arial Bold" charset="0"/>
                </a:endParaRPr>
              </a:p>
            </p:txBody>
          </p:sp>
        </p:grp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3915322" y="2755309"/>
              <a:ext cx="422275" cy="420688"/>
            </a:xfrm>
            <a:custGeom>
              <a:avLst/>
              <a:gdLst>
                <a:gd name="T0" fmla="*/ 0 w 21600"/>
                <a:gd name="T1" fmla="*/ 2147483647 h 21600"/>
                <a:gd name="T2" fmla="*/ 2147483647 w 21600"/>
                <a:gd name="T3" fmla="*/ 0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2147483647 w 21600"/>
                <a:gd name="T17" fmla="*/ 2147483647 h 21600"/>
                <a:gd name="T18" fmla="*/ 2147483647 w 21600"/>
                <a:gd name="T19" fmla="*/ 2147483647 h 21600"/>
                <a:gd name="T20" fmla="*/ 0 w 21600"/>
                <a:gd name="T21" fmla="*/ 2147483647 h 21600"/>
                <a:gd name="T22" fmla="*/ 2147483647 w 21600"/>
                <a:gd name="T23" fmla="*/ 2147483647 h 21600"/>
                <a:gd name="T24" fmla="*/ 0 w 21600"/>
                <a:gd name="T25" fmla="*/ 2147483647 h 21600"/>
                <a:gd name="T26" fmla="*/ 0 w 21600"/>
                <a:gd name="T27" fmla="*/ 2147483647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0" y="5262"/>
                  </a:moveTo>
                  <a:lnTo>
                    <a:pt x="5161" y="0"/>
                  </a:lnTo>
                  <a:lnTo>
                    <a:pt x="10800" y="5605"/>
                  </a:lnTo>
                  <a:lnTo>
                    <a:pt x="16439" y="0"/>
                  </a:lnTo>
                  <a:lnTo>
                    <a:pt x="21600" y="5262"/>
                  </a:lnTo>
                  <a:lnTo>
                    <a:pt x="16028" y="10800"/>
                  </a:lnTo>
                  <a:lnTo>
                    <a:pt x="21600" y="16338"/>
                  </a:lnTo>
                  <a:lnTo>
                    <a:pt x="16439" y="21600"/>
                  </a:lnTo>
                  <a:lnTo>
                    <a:pt x="10800" y="15995"/>
                  </a:lnTo>
                  <a:lnTo>
                    <a:pt x="5161" y="21600"/>
                  </a:lnTo>
                  <a:lnTo>
                    <a:pt x="0" y="16338"/>
                  </a:lnTo>
                  <a:lnTo>
                    <a:pt x="5572" y="10800"/>
                  </a:lnTo>
                  <a:lnTo>
                    <a:pt x="0" y="5262"/>
                  </a:lnTo>
                  <a:close/>
                  <a:moveTo>
                    <a:pt x="0" y="5262"/>
                  </a:moveTo>
                </a:path>
              </a:pathLst>
            </a:custGeom>
            <a:solidFill>
              <a:srgbClr val="010000">
                <a:alpha val="49803"/>
              </a:srgbClr>
            </a:solidFill>
            <a:ln w="12700" cap="flat">
              <a:solidFill>
                <a:srgbClr val="01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2526701" y="759666"/>
            <a:ext cx="5007801" cy="46166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Cell-Signaling decision process</a:t>
            </a:r>
            <a:endParaRPr lang="el-GR" sz="2400" b="1" dirty="0"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290959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Το μάθημα Βιοϊατρικής Μηχανικής σε μία εικόνα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77568849"/>
              </p:ext>
            </p:extLst>
          </p:nvPr>
        </p:nvGraphicFramePr>
        <p:xfrm>
          <a:off x="548229" y="639547"/>
          <a:ext cx="7656929" cy="5710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own Arrow 4"/>
          <p:cNvSpPr/>
          <p:nvPr/>
        </p:nvSpPr>
        <p:spPr>
          <a:xfrm>
            <a:off x="4157401" y="4175328"/>
            <a:ext cx="465994" cy="57559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960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Πως τα κύτταρα εξελίχθηκαν πριν από 3.5 δισ χρόνια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7325"/>
            <a:ext cx="9144000" cy="5081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760401"/>
            <a:ext cx="2974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cell: ~3.5 billion years!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543916"/>
            <a:ext cx="9143999" cy="96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/>
              <a:t>Genes Provide the Instructions for Cell Form, Function, and Complex Behavior</a:t>
            </a:r>
          </a:p>
        </p:txBody>
      </p:sp>
    </p:spTree>
    <p:extLst>
      <p:ext uri="{BB962C8B-B14F-4D97-AF65-F5344CB8AC3E}">
        <p14:creationId xmlns:p14="http://schemas.microsoft.com/office/powerpoint/2010/main" val="4203499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1692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Και κάθε κύτταρο έχει αποκτήσει ικανότητα για πολλές και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1117" y="6007380"/>
            <a:ext cx="2365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Image: Sigma Aldrich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76200"/>
            <a:ext cx="9077733" cy="4433688"/>
          </a:xfrm>
          <a:prstGeom prst="rect">
            <a:avLst/>
          </a:prstGeom>
        </p:spPr>
      </p:pic>
      <p:sp>
        <p:nvSpPr>
          <p:cNvPr id="7" name="Right Brace 6"/>
          <p:cNvSpPr/>
          <p:nvPr/>
        </p:nvSpPr>
        <p:spPr>
          <a:xfrm rot="5400000">
            <a:off x="4318369" y="1238585"/>
            <a:ext cx="582112" cy="8936617"/>
          </a:xfrm>
          <a:prstGeom prst="rightBrace">
            <a:avLst>
              <a:gd name="adj1" fmla="val 168939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75152" y="5980309"/>
            <a:ext cx="466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SAME DNA BUT DIFFERENT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112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Πως μπορούμε να μελετήσουμε το μηχανισμό λήψης αποφάσεων?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007" y="1605345"/>
            <a:ext cx="5628249" cy="326361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626038" y="5627529"/>
            <a:ext cx="5755122" cy="58215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rot="17947222">
            <a:off x="-101623" y="1998420"/>
            <a:ext cx="1781614" cy="5821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GENOMICS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rot="1009413">
            <a:off x="519200" y="4871408"/>
            <a:ext cx="1781614" cy="5821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PROTEOMICS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rot="4338394">
            <a:off x="6897137" y="3105822"/>
            <a:ext cx="2317421" cy="5821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METABOLOMICS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24" idx="2"/>
          </p:cNvCxnSpPr>
          <p:nvPr/>
        </p:nvCxnSpPr>
        <p:spPr>
          <a:xfrm>
            <a:off x="1043470" y="2431151"/>
            <a:ext cx="336646" cy="480368"/>
          </a:xfrm>
          <a:prstGeom prst="straightConnector1">
            <a:avLst/>
          </a:prstGeom>
          <a:ln w="76200" cmpd="sng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31" idx="0"/>
          </p:cNvCxnSpPr>
          <p:nvPr/>
        </p:nvCxnSpPr>
        <p:spPr>
          <a:xfrm flipV="1">
            <a:off x="1494253" y="3669361"/>
            <a:ext cx="1972604" cy="1214505"/>
          </a:xfrm>
          <a:prstGeom prst="straightConnector1">
            <a:avLst/>
          </a:prstGeom>
          <a:ln w="76200" cmpd="sng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32" idx="2"/>
          </p:cNvCxnSpPr>
          <p:nvPr/>
        </p:nvCxnSpPr>
        <p:spPr>
          <a:xfrm flipH="1">
            <a:off x="5644718" y="3485367"/>
            <a:ext cx="2133820" cy="202613"/>
          </a:xfrm>
          <a:prstGeom prst="straightConnector1">
            <a:avLst/>
          </a:prstGeom>
          <a:ln w="76200" cmpd="sng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8" idx="0"/>
          </p:cNvCxnSpPr>
          <p:nvPr/>
        </p:nvCxnSpPr>
        <p:spPr>
          <a:xfrm flipH="1" flipV="1">
            <a:off x="4357017" y="4868959"/>
            <a:ext cx="1146582" cy="758570"/>
          </a:xfrm>
          <a:prstGeom prst="straightConnector1">
            <a:avLst/>
          </a:prstGeom>
          <a:ln w="76200" cmpd="sng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2626038" y="787482"/>
            <a:ext cx="5755122" cy="5821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SYSTEM PERTUBATIONS: (stimuli, drugs, gene alterations, cell types, knockout mice </a:t>
            </a:r>
            <a:r>
              <a:rPr lang="en-US" dirty="0" err="1" smtClean="0"/>
              <a:t>etc</a:t>
            </a:r>
            <a:r>
              <a:rPr lang="en-US" dirty="0" smtClean="0"/>
              <a:t>) </a:t>
            </a:r>
            <a:endParaRPr lang="en-US" dirty="0"/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5008474" y="1369640"/>
            <a:ext cx="495125" cy="1462745"/>
          </a:xfrm>
          <a:prstGeom prst="straightConnector1">
            <a:avLst/>
          </a:prstGeom>
          <a:ln w="76200" cmpd="sng">
            <a:solidFill>
              <a:schemeClr val="tx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3117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64878" y="2452121"/>
            <a:ext cx="5755122" cy="151714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CHAPTER:</a:t>
            </a:r>
          </a:p>
          <a:p>
            <a:pPr algn="ctr"/>
            <a:r>
              <a:rPr lang="en-US" sz="4800" dirty="0" smtClean="0"/>
              <a:t>MICROSCOPY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655766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Φωτονικό και Ηλεκτρονικό Μικροσκόπιο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4" name="Picture 2" descr="figure_01_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28" y="569097"/>
            <a:ext cx="8130435" cy="58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705587" y="1376010"/>
            <a:ext cx="0" cy="1922886"/>
          </a:xfrm>
          <a:prstGeom prst="straightConnector1">
            <a:avLst/>
          </a:prstGeom>
          <a:ln w="76200" cmpd="sng">
            <a:solidFill>
              <a:srgbClr val="D2533C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99229" y="3169038"/>
            <a:ext cx="0" cy="1922886"/>
          </a:xfrm>
          <a:prstGeom prst="straightConnector1">
            <a:avLst/>
          </a:prstGeom>
          <a:ln w="76200" cmpd="sng">
            <a:solidFill>
              <a:srgbClr val="0000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 rot="16200000">
            <a:off x="-335277" y="2245200"/>
            <a:ext cx="131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i="1" dirty="0" smtClean="0"/>
              <a:t>Φωτονικό</a:t>
            </a:r>
            <a:endParaRPr lang="en-US" b="1" i="1" dirty="0"/>
          </a:p>
        </p:txBody>
      </p:sp>
      <p:sp>
        <p:nvSpPr>
          <p:cNvPr id="16" name="Rectangle 15"/>
          <p:cNvSpPr/>
          <p:nvPr/>
        </p:nvSpPr>
        <p:spPr>
          <a:xfrm rot="16200000">
            <a:off x="-482025" y="3982491"/>
            <a:ext cx="1605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i="1" dirty="0" smtClean="0"/>
              <a:t>Ηλεκτρονικό 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2049028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Φωτονικό Μικροσκόπιο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9" name="Picture 2" descr="panel_01_01a_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"/>
          <a:stretch/>
        </p:blipFill>
        <p:spPr bwMode="auto">
          <a:xfrm>
            <a:off x="-1" y="569098"/>
            <a:ext cx="4145339" cy="593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panel_01_01a_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588" y="516175"/>
            <a:ext cx="4021356" cy="599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>
          <a:xfrm>
            <a:off x="335155" y="2804448"/>
            <a:ext cx="3192793" cy="2646670"/>
          </a:xfrm>
          <a:custGeom>
            <a:avLst/>
            <a:gdLst>
              <a:gd name="connsiteX0" fmla="*/ 0 w 3192793"/>
              <a:gd name="connsiteY0" fmla="*/ 2223282 h 2646670"/>
              <a:gd name="connsiteX1" fmla="*/ 105838 w 3192793"/>
              <a:gd name="connsiteY1" fmla="*/ 2240923 h 2646670"/>
              <a:gd name="connsiteX2" fmla="*/ 211677 w 3192793"/>
              <a:gd name="connsiteY2" fmla="*/ 2276205 h 2646670"/>
              <a:gd name="connsiteX3" fmla="*/ 370435 w 3192793"/>
              <a:gd name="connsiteY3" fmla="*/ 2329129 h 2646670"/>
              <a:gd name="connsiteX4" fmla="*/ 476273 w 3192793"/>
              <a:gd name="connsiteY4" fmla="*/ 2364411 h 2646670"/>
              <a:gd name="connsiteX5" fmla="*/ 529192 w 3192793"/>
              <a:gd name="connsiteY5" fmla="*/ 2382052 h 2646670"/>
              <a:gd name="connsiteX6" fmla="*/ 670310 w 3192793"/>
              <a:gd name="connsiteY6" fmla="*/ 2434976 h 2646670"/>
              <a:gd name="connsiteX7" fmla="*/ 705590 w 3192793"/>
              <a:gd name="connsiteY7" fmla="*/ 2470258 h 2646670"/>
              <a:gd name="connsiteX8" fmla="*/ 793788 w 3192793"/>
              <a:gd name="connsiteY8" fmla="*/ 2487899 h 2646670"/>
              <a:gd name="connsiteX9" fmla="*/ 899627 w 3192793"/>
              <a:gd name="connsiteY9" fmla="*/ 2523182 h 2646670"/>
              <a:gd name="connsiteX10" fmla="*/ 1005465 w 3192793"/>
              <a:gd name="connsiteY10" fmla="*/ 2540823 h 2646670"/>
              <a:gd name="connsiteX11" fmla="*/ 1128943 w 3192793"/>
              <a:gd name="connsiteY11" fmla="*/ 2558464 h 2646670"/>
              <a:gd name="connsiteX12" fmla="*/ 1322981 w 3192793"/>
              <a:gd name="connsiteY12" fmla="*/ 2611387 h 2646670"/>
              <a:gd name="connsiteX13" fmla="*/ 1375900 w 3192793"/>
              <a:gd name="connsiteY13" fmla="*/ 2629029 h 2646670"/>
              <a:gd name="connsiteX14" fmla="*/ 1499378 w 3192793"/>
              <a:gd name="connsiteY14" fmla="*/ 2646670 h 2646670"/>
              <a:gd name="connsiteX15" fmla="*/ 1781614 w 3192793"/>
              <a:gd name="connsiteY15" fmla="*/ 2629029 h 2646670"/>
              <a:gd name="connsiteX16" fmla="*/ 1799253 w 3192793"/>
              <a:gd name="connsiteY16" fmla="*/ 2576105 h 2646670"/>
              <a:gd name="connsiteX17" fmla="*/ 1834533 w 3192793"/>
              <a:gd name="connsiteY17" fmla="*/ 2540823 h 2646670"/>
              <a:gd name="connsiteX18" fmla="*/ 1905092 w 3192793"/>
              <a:gd name="connsiteY18" fmla="*/ 2434976 h 2646670"/>
              <a:gd name="connsiteX19" fmla="*/ 1940371 w 3192793"/>
              <a:gd name="connsiteY19" fmla="*/ 2329129 h 2646670"/>
              <a:gd name="connsiteX20" fmla="*/ 1922732 w 3192793"/>
              <a:gd name="connsiteY20" fmla="*/ 1676406 h 2646670"/>
              <a:gd name="connsiteX21" fmla="*/ 1905092 w 3192793"/>
              <a:gd name="connsiteY21" fmla="*/ 1429430 h 2646670"/>
              <a:gd name="connsiteX22" fmla="*/ 1922732 w 3192793"/>
              <a:gd name="connsiteY22" fmla="*/ 688501 h 2646670"/>
              <a:gd name="connsiteX23" fmla="*/ 1958011 w 3192793"/>
              <a:gd name="connsiteY23" fmla="*/ 582654 h 2646670"/>
              <a:gd name="connsiteX24" fmla="*/ 2046210 w 3192793"/>
              <a:gd name="connsiteY24" fmla="*/ 459166 h 2646670"/>
              <a:gd name="connsiteX25" fmla="*/ 2099129 w 3192793"/>
              <a:gd name="connsiteY25" fmla="*/ 441525 h 2646670"/>
              <a:gd name="connsiteX26" fmla="*/ 2187328 w 3192793"/>
              <a:gd name="connsiteY26" fmla="*/ 370960 h 2646670"/>
              <a:gd name="connsiteX27" fmla="*/ 2240247 w 3192793"/>
              <a:gd name="connsiteY27" fmla="*/ 353319 h 2646670"/>
              <a:gd name="connsiteX28" fmla="*/ 2293166 w 3192793"/>
              <a:gd name="connsiteY28" fmla="*/ 318037 h 2646670"/>
              <a:gd name="connsiteX29" fmla="*/ 2381365 w 3192793"/>
              <a:gd name="connsiteY29" fmla="*/ 300396 h 2646670"/>
              <a:gd name="connsiteX30" fmla="*/ 2487203 w 3192793"/>
              <a:gd name="connsiteY30" fmla="*/ 265113 h 2646670"/>
              <a:gd name="connsiteX31" fmla="*/ 2628321 w 3192793"/>
              <a:gd name="connsiteY31" fmla="*/ 194549 h 2646670"/>
              <a:gd name="connsiteX32" fmla="*/ 2681240 w 3192793"/>
              <a:gd name="connsiteY32" fmla="*/ 176908 h 2646670"/>
              <a:gd name="connsiteX33" fmla="*/ 2787079 w 3192793"/>
              <a:gd name="connsiteY33" fmla="*/ 123984 h 2646670"/>
              <a:gd name="connsiteX34" fmla="*/ 2839998 w 3192793"/>
              <a:gd name="connsiteY34" fmla="*/ 88702 h 2646670"/>
              <a:gd name="connsiteX35" fmla="*/ 3016396 w 3192793"/>
              <a:gd name="connsiteY35" fmla="*/ 35778 h 2646670"/>
              <a:gd name="connsiteX36" fmla="*/ 3192793 w 3192793"/>
              <a:gd name="connsiteY36" fmla="*/ 496 h 264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92793" h="2646670">
                <a:moveTo>
                  <a:pt x="0" y="2223282"/>
                </a:moveTo>
                <a:cubicBezTo>
                  <a:pt x="35279" y="2229162"/>
                  <a:pt x="71140" y="2232248"/>
                  <a:pt x="105838" y="2240923"/>
                </a:cubicBezTo>
                <a:cubicBezTo>
                  <a:pt x="141916" y="2249943"/>
                  <a:pt x="176397" y="2264444"/>
                  <a:pt x="211677" y="2276205"/>
                </a:cubicBezTo>
                <a:lnTo>
                  <a:pt x="370435" y="2329129"/>
                </a:lnTo>
                <a:lnTo>
                  <a:pt x="476273" y="2364411"/>
                </a:lnTo>
                <a:lnTo>
                  <a:pt x="529192" y="2382052"/>
                </a:lnTo>
                <a:cubicBezTo>
                  <a:pt x="608709" y="2461576"/>
                  <a:pt x="507320" y="2373850"/>
                  <a:pt x="670310" y="2434976"/>
                </a:cubicBezTo>
                <a:cubicBezTo>
                  <a:pt x="685883" y="2440816"/>
                  <a:pt x="690303" y="2463706"/>
                  <a:pt x="705590" y="2470258"/>
                </a:cubicBezTo>
                <a:cubicBezTo>
                  <a:pt x="733147" y="2482069"/>
                  <a:pt x="764863" y="2480010"/>
                  <a:pt x="793788" y="2487899"/>
                </a:cubicBezTo>
                <a:cubicBezTo>
                  <a:pt x="829666" y="2497685"/>
                  <a:pt x="862945" y="2517068"/>
                  <a:pt x="899627" y="2523182"/>
                </a:cubicBezTo>
                <a:lnTo>
                  <a:pt x="1005465" y="2540823"/>
                </a:lnTo>
                <a:cubicBezTo>
                  <a:pt x="1046559" y="2547146"/>
                  <a:pt x="1087932" y="2551628"/>
                  <a:pt x="1128943" y="2558464"/>
                </a:cubicBezTo>
                <a:cubicBezTo>
                  <a:pt x="1228672" y="2575087"/>
                  <a:pt x="1219629" y="2576933"/>
                  <a:pt x="1322981" y="2611387"/>
                </a:cubicBezTo>
                <a:cubicBezTo>
                  <a:pt x="1340621" y="2617267"/>
                  <a:pt x="1357493" y="2626399"/>
                  <a:pt x="1375900" y="2629029"/>
                </a:cubicBezTo>
                <a:lnTo>
                  <a:pt x="1499378" y="2646670"/>
                </a:lnTo>
                <a:cubicBezTo>
                  <a:pt x="1593457" y="2640790"/>
                  <a:pt x="1689858" y="2650621"/>
                  <a:pt x="1781614" y="2629029"/>
                </a:cubicBezTo>
                <a:cubicBezTo>
                  <a:pt x="1799715" y="2624770"/>
                  <a:pt x="1789686" y="2592051"/>
                  <a:pt x="1799253" y="2576105"/>
                </a:cubicBezTo>
                <a:cubicBezTo>
                  <a:pt x="1807809" y="2561843"/>
                  <a:pt x="1822773" y="2552584"/>
                  <a:pt x="1834533" y="2540823"/>
                </a:cubicBezTo>
                <a:cubicBezTo>
                  <a:pt x="1892894" y="2365728"/>
                  <a:pt x="1794978" y="2633198"/>
                  <a:pt x="1905092" y="2434976"/>
                </a:cubicBezTo>
                <a:cubicBezTo>
                  <a:pt x="1923152" y="2402465"/>
                  <a:pt x="1940371" y="2329129"/>
                  <a:pt x="1940371" y="2329129"/>
                </a:cubicBezTo>
                <a:cubicBezTo>
                  <a:pt x="1934491" y="2111555"/>
                  <a:pt x="1931260" y="1893893"/>
                  <a:pt x="1922732" y="1676406"/>
                </a:cubicBezTo>
                <a:cubicBezTo>
                  <a:pt x="1919498" y="1593934"/>
                  <a:pt x="1905092" y="1511965"/>
                  <a:pt x="1905092" y="1429430"/>
                </a:cubicBezTo>
                <a:cubicBezTo>
                  <a:pt x="1905092" y="1182384"/>
                  <a:pt x="1907323" y="935066"/>
                  <a:pt x="1922732" y="688501"/>
                </a:cubicBezTo>
                <a:cubicBezTo>
                  <a:pt x="1925052" y="651383"/>
                  <a:pt x="1946251" y="617936"/>
                  <a:pt x="1958011" y="582654"/>
                </a:cubicBezTo>
                <a:cubicBezTo>
                  <a:pt x="1974470" y="533274"/>
                  <a:pt x="1983431" y="480094"/>
                  <a:pt x="2046210" y="459166"/>
                </a:cubicBezTo>
                <a:lnTo>
                  <a:pt x="2099129" y="441525"/>
                </a:lnTo>
                <a:cubicBezTo>
                  <a:pt x="2131942" y="408711"/>
                  <a:pt x="2142826" y="393213"/>
                  <a:pt x="2187328" y="370960"/>
                </a:cubicBezTo>
                <a:cubicBezTo>
                  <a:pt x="2203959" y="362644"/>
                  <a:pt x="2223616" y="361635"/>
                  <a:pt x="2240247" y="353319"/>
                </a:cubicBezTo>
                <a:cubicBezTo>
                  <a:pt x="2259209" y="343837"/>
                  <a:pt x="2273315" y="325482"/>
                  <a:pt x="2293166" y="318037"/>
                </a:cubicBezTo>
                <a:cubicBezTo>
                  <a:pt x="2321239" y="307509"/>
                  <a:pt x="2352440" y="308285"/>
                  <a:pt x="2381365" y="300396"/>
                </a:cubicBezTo>
                <a:cubicBezTo>
                  <a:pt x="2417242" y="290610"/>
                  <a:pt x="2487203" y="265113"/>
                  <a:pt x="2487203" y="265113"/>
                </a:cubicBezTo>
                <a:cubicBezTo>
                  <a:pt x="2548778" y="203534"/>
                  <a:pt x="2506705" y="235091"/>
                  <a:pt x="2628321" y="194549"/>
                </a:cubicBezTo>
                <a:lnTo>
                  <a:pt x="2681240" y="176908"/>
                </a:lnTo>
                <a:cubicBezTo>
                  <a:pt x="2752248" y="105894"/>
                  <a:pt x="2673293" y="172753"/>
                  <a:pt x="2787079" y="123984"/>
                </a:cubicBezTo>
                <a:cubicBezTo>
                  <a:pt x="2806565" y="115632"/>
                  <a:pt x="2820625" y="97313"/>
                  <a:pt x="2839998" y="88702"/>
                </a:cubicBezTo>
                <a:cubicBezTo>
                  <a:pt x="2926340" y="50325"/>
                  <a:pt x="2937463" y="59460"/>
                  <a:pt x="3016396" y="35778"/>
                </a:cubicBezTo>
                <a:cubicBezTo>
                  <a:pt x="3158783" y="-6942"/>
                  <a:pt x="3076042" y="496"/>
                  <a:pt x="3192793" y="496"/>
                </a:cubicBezTo>
              </a:path>
            </a:pathLst>
          </a:custGeom>
          <a:ln w="76200" cmpd="sng">
            <a:solidFill>
              <a:srgbClr val="FF0000"/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790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Φωτονικό Μικροσκόπιο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0" name="Picture 2" descr="panel_01_01a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588" y="516175"/>
            <a:ext cx="4021356" cy="599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panel_01_01c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0" y="729133"/>
            <a:ext cx="4475966" cy="578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67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Φωτονικό Μικροσκόπιο (χρώση κυττάρων)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9" name="Picture 2" descr="figure_01_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71" y="569098"/>
            <a:ext cx="7973162" cy="580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5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Φωτονικό Μικροσκόπιο Φθορισμού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9" name="Picture 2" descr="panel_01_01a_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"/>
          <a:stretch/>
        </p:blipFill>
        <p:spPr bwMode="auto">
          <a:xfrm>
            <a:off x="-1" y="569098"/>
            <a:ext cx="4145339" cy="593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panel_01_0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38" y="569098"/>
            <a:ext cx="4998662" cy="593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/>
          <p:nvPr/>
        </p:nvSpPr>
        <p:spPr>
          <a:xfrm>
            <a:off x="194036" y="2821720"/>
            <a:ext cx="3280991" cy="1518005"/>
          </a:xfrm>
          <a:custGeom>
            <a:avLst/>
            <a:gdLst>
              <a:gd name="connsiteX0" fmla="*/ 0 w 3280991"/>
              <a:gd name="connsiteY0" fmla="*/ 318406 h 1518005"/>
              <a:gd name="connsiteX1" fmla="*/ 317515 w 3280991"/>
              <a:gd name="connsiteY1" fmla="*/ 336047 h 1518005"/>
              <a:gd name="connsiteX2" fmla="*/ 405714 w 3280991"/>
              <a:gd name="connsiteY2" fmla="*/ 353688 h 1518005"/>
              <a:gd name="connsiteX3" fmla="*/ 529192 w 3280991"/>
              <a:gd name="connsiteY3" fmla="*/ 388971 h 1518005"/>
              <a:gd name="connsiteX4" fmla="*/ 758509 w 3280991"/>
              <a:gd name="connsiteY4" fmla="*/ 406612 h 1518005"/>
              <a:gd name="connsiteX5" fmla="*/ 970186 w 3280991"/>
              <a:gd name="connsiteY5" fmla="*/ 441894 h 1518005"/>
              <a:gd name="connsiteX6" fmla="*/ 1587576 w 3280991"/>
              <a:gd name="connsiteY6" fmla="*/ 477176 h 1518005"/>
              <a:gd name="connsiteX7" fmla="*/ 1799253 w 3280991"/>
              <a:gd name="connsiteY7" fmla="*/ 512459 h 1518005"/>
              <a:gd name="connsiteX8" fmla="*/ 1869812 w 3280991"/>
              <a:gd name="connsiteY8" fmla="*/ 547741 h 1518005"/>
              <a:gd name="connsiteX9" fmla="*/ 1922731 w 3280991"/>
              <a:gd name="connsiteY9" fmla="*/ 565382 h 1518005"/>
              <a:gd name="connsiteX10" fmla="*/ 1958011 w 3280991"/>
              <a:gd name="connsiteY10" fmla="*/ 794717 h 1518005"/>
              <a:gd name="connsiteX11" fmla="*/ 1975651 w 3280991"/>
              <a:gd name="connsiteY11" fmla="*/ 882923 h 1518005"/>
              <a:gd name="connsiteX12" fmla="*/ 1958011 w 3280991"/>
              <a:gd name="connsiteY12" fmla="*/ 1235746 h 1518005"/>
              <a:gd name="connsiteX13" fmla="*/ 1940371 w 3280991"/>
              <a:gd name="connsiteY13" fmla="*/ 1306311 h 1518005"/>
              <a:gd name="connsiteX14" fmla="*/ 1958011 w 3280991"/>
              <a:gd name="connsiteY14" fmla="*/ 1518005 h 1518005"/>
              <a:gd name="connsiteX15" fmla="*/ 2010930 w 3280991"/>
              <a:gd name="connsiteY15" fmla="*/ 1500364 h 1518005"/>
              <a:gd name="connsiteX16" fmla="*/ 2063849 w 3280991"/>
              <a:gd name="connsiteY16" fmla="*/ 1182823 h 1518005"/>
              <a:gd name="connsiteX17" fmla="*/ 2116769 w 3280991"/>
              <a:gd name="connsiteY17" fmla="*/ 1006411 h 1518005"/>
              <a:gd name="connsiteX18" fmla="*/ 2134408 w 3280991"/>
              <a:gd name="connsiteY18" fmla="*/ 953488 h 1518005"/>
              <a:gd name="connsiteX19" fmla="*/ 2152048 w 3280991"/>
              <a:gd name="connsiteY19" fmla="*/ 600665 h 1518005"/>
              <a:gd name="connsiteX20" fmla="*/ 2204967 w 3280991"/>
              <a:gd name="connsiteY20" fmla="*/ 477176 h 1518005"/>
              <a:gd name="connsiteX21" fmla="*/ 2222607 w 3280991"/>
              <a:gd name="connsiteY21" fmla="*/ 424253 h 1518005"/>
              <a:gd name="connsiteX22" fmla="*/ 2416644 w 3280991"/>
              <a:gd name="connsiteY22" fmla="*/ 265483 h 1518005"/>
              <a:gd name="connsiteX23" fmla="*/ 2522483 w 3280991"/>
              <a:gd name="connsiteY23" fmla="*/ 230200 h 1518005"/>
              <a:gd name="connsiteX24" fmla="*/ 2716520 w 3280991"/>
              <a:gd name="connsiteY24" fmla="*/ 194918 h 1518005"/>
              <a:gd name="connsiteX25" fmla="*/ 2822358 w 3280991"/>
              <a:gd name="connsiteY25" fmla="*/ 159636 h 1518005"/>
              <a:gd name="connsiteX26" fmla="*/ 2857638 w 3280991"/>
              <a:gd name="connsiteY26" fmla="*/ 124353 h 1518005"/>
              <a:gd name="connsiteX27" fmla="*/ 2963476 w 3280991"/>
              <a:gd name="connsiteY27" fmla="*/ 89071 h 1518005"/>
              <a:gd name="connsiteX28" fmla="*/ 3016395 w 3280991"/>
              <a:gd name="connsiteY28" fmla="*/ 53789 h 1518005"/>
              <a:gd name="connsiteX29" fmla="*/ 3228072 w 3280991"/>
              <a:gd name="connsiteY29" fmla="*/ 865 h 1518005"/>
              <a:gd name="connsiteX30" fmla="*/ 3280991 w 3280991"/>
              <a:gd name="connsiteY30" fmla="*/ 865 h 15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80991" h="1518005">
                <a:moveTo>
                  <a:pt x="0" y="318406"/>
                </a:moveTo>
                <a:cubicBezTo>
                  <a:pt x="105838" y="324286"/>
                  <a:pt x="211912" y="326863"/>
                  <a:pt x="317515" y="336047"/>
                </a:cubicBezTo>
                <a:cubicBezTo>
                  <a:pt x="347384" y="338645"/>
                  <a:pt x="376627" y="346416"/>
                  <a:pt x="405714" y="353688"/>
                </a:cubicBezTo>
                <a:cubicBezTo>
                  <a:pt x="461490" y="367633"/>
                  <a:pt x="466857" y="381637"/>
                  <a:pt x="529192" y="388971"/>
                </a:cubicBezTo>
                <a:cubicBezTo>
                  <a:pt x="605332" y="397929"/>
                  <a:pt x="682070" y="400732"/>
                  <a:pt x="758509" y="406612"/>
                </a:cubicBezTo>
                <a:cubicBezTo>
                  <a:pt x="863816" y="441717"/>
                  <a:pt x="787577" y="420409"/>
                  <a:pt x="970186" y="441894"/>
                </a:cubicBezTo>
                <a:cubicBezTo>
                  <a:pt x="1296196" y="480251"/>
                  <a:pt x="972597" y="454397"/>
                  <a:pt x="1587576" y="477176"/>
                </a:cubicBezTo>
                <a:cubicBezTo>
                  <a:pt x="1615537" y="481171"/>
                  <a:pt x="1760565" y="499562"/>
                  <a:pt x="1799253" y="512459"/>
                </a:cubicBezTo>
                <a:cubicBezTo>
                  <a:pt x="1824200" y="520775"/>
                  <a:pt x="1845642" y="537382"/>
                  <a:pt x="1869812" y="547741"/>
                </a:cubicBezTo>
                <a:cubicBezTo>
                  <a:pt x="1886902" y="555066"/>
                  <a:pt x="1905091" y="559502"/>
                  <a:pt x="1922731" y="565382"/>
                </a:cubicBezTo>
                <a:cubicBezTo>
                  <a:pt x="1962465" y="684593"/>
                  <a:pt x="1927693" y="567317"/>
                  <a:pt x="1958011" y="794717"/>
                </a:cubicBezTo>
                <a:cubicBezTo>
                  <a:pt x="1961974" y="824438"/>
                  <a:pt x="1969771" y="853521"/>
                  <a:pt x="1975651" y="882923"/>
                </a:cubicBezTo>
                <a:cubicBezTo>
                  <a:pt x="1969771" y="1000531"/>
                  <a:pt x="1967789" y="1118398"/>
                  <a:pt x="1958011" y="1235746"/>
                </a:cubicBezTo>
                <a:cubicBezTo>
                  <a:pt x="1955998" y="1259908"/>
                  <a:pt x="1940371" y="1282066"/>
                  <a:pt x="1940371" y="1306311"/>
                </a:cubicBezTo>
                <a:cubicBezTo>
                  <a:pt x="1940371" y="1377120"/>
                  <a:pt x="1952131" y="1447440"/>
                  <a:pt x="1958011" y="1518005"/>
                </a:cubicBezTo>
                <a:cubicBezTo>
                  <a:pt x="1975651" y="1512125"/>
                  <a:pt x="1994986" y="1509931"/>
                  <a:pt x="2010930" y="1500364"/>
                </a:cubicBezTo>
                <a:cubicBezTo>
                  <a:pt x="2110632" y="1440538"/>
                  <a:pt x="2057837" y="1242953"/>
                  <a:pt x="2063849" y="1182823"/>
                </a:cubicBezTo>
                <a:cubicBezTo>
                  <a:pt x="2067657" y="1144735"/>
                  <a:pt x="2108874" y="1030098"/>
                  <a:pt x="2116769" y="1006411"/>
                </a:cubicBezTo>
                <a:lnTo>
                  <a:pt x="2134408" y="953488"/>
                </a:lnTo>
                <a:cubicBezTo>
                  <a:pt x="2140288" y="835880"/>
                  <a:pt x="2142270" y="718013"/>
                  <a:pt x="2152048" y="600665"/>
                </a:cubicBezTo>
                <a:cubicBezTo>
                  <a:pt x="2159390" y="512551"/>
                  <a:pt x="2169741" y="547634"/>
                  <a:pt x="2204967" y="477176"/>
                </a:cubicBezTo>
                <a:cubicBezTo>
                  <a:pt x="2213282" y="460544"/>
                  <a:pt x="2211450" y="439130"/>
                  <a:pt x="2222607" y="424253"/>
                </a:cubicBezTo>
                <a:cubicBezTo>
                  <a:pt x="2255492" y="380404"/>
                  <a:pt x="2363194" y="283301"/>
                  <a:pt x="2416644" y="265483"/>
                </a:cubicBezTo>
                <a:cubicBezTo>
                  <a:pt x="2451924" y="253722"/>
                  <a:pt x="2486017" y="237494"/>
                  <a:pt x="2522483" y="230200"/>
                </a:cubicBezTo>
                <a:cubicBezTo>
                  <a:pt x="2645753" y="205544"/>
                  <a:pt x="2581107" y="217488"/>
                  <a:pt x="2716520" y="194918"/>
                </a:cubicBezTo>
                <a:cubicBezTo>
                  <a:pt x="2751799" y="183157"/>
                  <a:pt x="2796063" y="185933"/>
                  <a:pt x="2822358" y="159636"/>
                </a:cubicBezTo>
                <a:cubicBezTo>
                  <a:pt x="2834118" y="147875"/>
                  <a:pt x="2842762" y="131791"/>
                  <a:pt x="2857638" y="124353"/>
                </a:cubicBezTo>
                <a:cubicBezTo>
                  <a:pt x="2890899" y="107721"/>
                  <a:pt x="2932534" y="109700"/>
                  <a:pt x="2963476" y="89071"/>
                </a:cubicBezTo>
                <a:cubicBezTo>
                  <a:pt x="2981116" y="77310"/>
                  <a:pt x="2997022" y="62400"/>
                  <a:pt x="3016395" y="53789"/>
                </a:cubicBezTo>
                <a:cubicBezTo>
                  <a:pt x="3084878" y="23349"/>
                  <a:pt x="3154111" y="9084"/>
                  <a:pt x="3228072" y="865"/>
                </a:cubicBezTo>
                <a:cubicBezTo>
                  <a:pt x="3245604" y="-1083"/>
                  <a:pt x="3263351" y="865"/>
                  <a:pt x="3280991" y="865"/>
                </a:cubicBezTo>
              </a:path>
            </a:pathLst>
          </a:custGeom>
          <a:ln w="76200" cmpd="sng">
            <a:solidFill>
              <a:srgbClr val="FF0000"/>
            </a:solidFill>
            <a:headEnd type="diamon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204967" y="1887604"/>
            <a:ext cx="141118" cy="1552422"/>
          </a:xfrm>
          <a:custGeom>
            <a:avLst/>
            <a:gdLst>
              <a:gd name="connsiteX0" fmla="*/ 123479 w 141118"/>
              <a:gd name="connsiteY0" fmla="*/ 1552422 h 1552422"/>
              <a:gd name="connsiteX1" fmla="*/ 141118 w 141118"/>
              <a:gd name="connsiteY1" fmla="*/ 1252522 h 1552422"/>
              <a:gd name="connsiteX2" fmla="*/ 123479 w 141118"/>
              <a:gd name="connsiteY2" fmla="*/ 582158 h 1552422"/>
              <a:gd name="connsiteX3" fmla="*/ 88199 w 141118"/>
              <a:gd name="connsiteY3" fmla="*/ 370464 h 1552422"/>
              <a:gd name="connsiteX4" fmla="*/ 70559 w 141118"/>
              <a:gd name="connsiteY4" fmla="*/ 264617 h 1552422"/>
              <a:gd name="connsiteX5" fmla="*/ 35280 w 141118"/>
              <a:gd name="connsiteY5" fmla="*/ 105847 h 1552422"/>
              <a:gd name="connsiteX6" fmla="*/ 0 w 141118"/>
              <a:gd name="connsiteY6" fmla="*/ 0 h 1552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118" h="1552422">
                <a:moveTo>
                  <a:pt x="123479" y="1552422"/>
                </a:moveTo>
                <a:cubicBezTo>
                  <a:pt x="129359" y="1452455"/>
                  <a:pt x="141118" y="1352661"/>
                  <a:pt x="141118" y="1252522"/>
                </a:cubicBezTo>
                <a:cubicBezTo>
                  <a:pt x="141118" y="1028990"/>
                  <a:pt x="133403" y="805470"/>
                  <a:pt x="123479" y="582158"/>
                </a:cubicBezTo>
                <a:cubicBezTo>
                  <a:pt x="120496" y="515045"/>
                  <a:pt x="100366" y="437386"/>
                  <a:pt x="88199" y="370464"/>
                </a:cubicBezTo>
                <a:cubicBezTo>
                  <a:pt x="81801" y="335272"/>
                  <a:pt x="76957" y="299809"/>
                  <a:pt x="70559" y="264617"/>
                </a:cubicBezTo>
                <a:cubicBezTo>
                  <a:pt x="43955" y="118282"/>
                  <a:pt x="63597" y="233279"/>
                  <a:pt x="35280" y="105847"/>
                </a:cubicBezTo>
                <a:cubicBezTo>
                  <a:pt x="13256" y="6733"/>
                  <a:pt x="39605" y="39607"/>
                  <a:pt x="0" y="0"/>
                </a:cubicBezTo>
              </a:path>
            </a:pathLst>
          </a:custGeom>
          <a:ln w="76200" cmpd="sng">
            <a:solidFill>
              <a:srgbClr val="FF0000"/>
            </a:solidFill>
            <a:headEnd type="oval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54191" y="3225328"/>
            <a:ext cx="885577" cy="735308"/>
          </a:xfrm>
          <a:prstGeom prst="rect">
            <a:avLst/>
          </a:prstGeom>
          <a:noFill/>
          <a:ln w="7620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180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Φωτονικό Μικροσκόπιο</a:t>
            </a:r>
            <a:r>
              <a:rPr lang="en-US" sz="2400" dirty="0" smtClean="0"/>
              <a:t> (</a:t>
            </a:r>
            <a:r>
              <a:rPr lang="el-GR" sz="2400" dirty="0" smtClean="0"/>
              <a:t>παραδείγματα)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Picture 2" descr="figure_01_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52500"/>
            <a:ext cx="8531225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92211" y="531063"/>
            <a:ext cx="7343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dirty="0" smtClean="0"/>
              <a:t>Σύνηθες </a:t>
            </a:r>
            <a:r>
              <a:rPr lang="el-GR" sz="2400" dirty="0"/>
              <a:t>οπτικό </a:t>
            </a:r>
            <a:r>
              <a:rPr lang="el-GR" sz="2400" dirty="0" smtClean="0"/>
              <a:t>σύστημα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6583739" y="640170"/>
            <a:ext cx="25602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dirty="0" smtClean="0"/>
              <a:t>μικροσκόπιο </a:t>
            </a:r>
          </a:p>
          <a:p>
            <a:r>
              <a:rPr lang="el-GR" sz="2400" dirty="0" smtClean="0"/>
              <a:t>φθορισμού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31463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Syllabus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161172"/>
              </p:ext>
            </p:extLst>
          </p:nvPr>
        </p:nvGraphicFramePr>
        <p:xfrm>
          <a:off x="183607" y="684468"/>
          <a:ext cx="8721322" cy="5577839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649123"/>
                <a:gridCol w="7072199"/>
              </a:tblGrid>
              <a:tr h="267555">
                <a:tc>
                  <a:txBody>
                    <a:bodyPr/>
                    <a:lstStyle/>
                    <a:p>
                      <a:r>
                        <a:rPr lang="el-GR" dirty="0" smtClean="0"/>
                        <a:t>Α/Α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Μάθημα</a:t>
                      </a:r>
                      <a:endParaRPr lang="en-US" dirty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r>
                        <a:rPr lang="el-GR" sz="1600" baseline="30000" dirty="0" smtClean="0"/>
                        <a:t>ο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Εισαγωγή</a:t>
                      </a:r>
                      <a:endParaRPr lang="en-US" dirty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dirty="0" smtClean="0"/>
                        <a:t>3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n-US" baseline="0" dirty="0" smtClean="0"/>
                        <a:t>, 4</a:t>
                      </a:r>
                      <a:r>
                        <a:rPr lang="el-GR" baseline="30000" dirty="0" smtClean="0"/>
                        <a:t>ο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Βασικές Αρχές Βιολογίας</a:t>
                      </a:r>
                    </a:p>
                    <a:p>
                      <a:r>
                        <a:rPr lang="el-GR" dirty="0" smtClean="0"/>
                        <a:t>Λειτουργία Βιολογικών Συστημάτων: Κύτταρο, Όργανο, Οργανισμός</a:t>
                      </a:r>
                    </a:p>
                    <a:p>
                      <a:r>
                        <a:rPr lang="el-GR" dirty="0" smtClean="0"/>
                        <a:t>Βιολογικά δεδομένα</a:t>
                      </a:r>
                      <a:r>
                        <a:rPr lang="en-US" dirty="0" smtClean="0"/>
                        <a:t> </a:t>
                      </a:r>
                      <a:r>
                        <a:rPr lang="el-GR" dirty="0" smtClean="0"/>
                        <a:t>(</a:t>
                      </a:r>
                      <a:r>
                        <a:rPr lang="en-US" dirty="0" smtClean="0"/>
                        <a:t>past &amp; present)</a:t>
                      </a:r>
                      <a:endParaRPr lang="el-GR" dirty="0" smtClean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5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n-US" baseline="0" dirty="0" smtClean="0"/>
                        <a:t>,</a:t>
                      </a:r>
                      <a:r>
                        <a:rPr lang="el-GR" baseline="0" dirty="0" smtClean="0"/>
                        <a:t> </a:t>
                      </a:r>
                      <a:r>
                        <a:rPr lang="en-US" baseline="0" dirty="0" smtClean="0"/>
                        <a:t>6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l-GR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Μοντελοποίηση Λειτουργίας Κυττάρου (</a:t>
                      </a:r>
                      <a:r>
                        <a:rPr lang="en-US" dirty="0" smtClean="0"/>
                        <a:t>Systems Biology)</a:t>
                      </a:r>
                      <a:endParaRPr lang="en-US" dirty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7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l-GR" dirty="0" smtClean="0"/>
                        <a:t> (</a:t>
                      </a:r>
                      <a:r>
                        <a:rPr lang="en-US" dirty="0" smtClean="0"/>
                        <a:t>PC-LAB?</a:t>
                      </a:r>
                      <a:r>
                        <a:rPr lang="el-GR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Εφαρμογή Βιοπληροφορικής</a:t>
                      </a:r>
                      <a:endParaRPr lang="en-US" dirty="0"/>
                    </a:p>
                  </a:txBody>
                  <a:tcPr/>
                </a:tc>
              </a:tr>
              <a:tr h="267555">
                <a:tc gridSpan="2"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Εφαρμογές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l-GR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Βιοϊατρικές Κατασκεύες,</a:t>
                      </a:r>
                      <a:r>
                        <a:rPr lang="el-GR" baseline="0" dirty="0" smtClean="0"/>
                        <a:t> </a:t>
                      </a:r>
                      <a:r>
                        <a:rPr lang="en-US" baseline="0" dirty="0" smtClean="0"/>
                        <a:t>Point of Care, </a:t>
                      </a:r>
                      <a:r>
                        <a:rPr lang="en-US" baseline="0" dirty="0" err="1" smtClean="0"/>
                        <a:t>BioMEMs</a:t>
                      </a:r>
                      <a:endParaRPr lang="en-US" dirty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r>
                        <a:rPr lang="el-GR" baseline="30000" dirty="0" smtClean="0"/>
                        <a:t>ο</a:t>
                      </a:r>
                      <a:r>
                        <a:rPr lang="el-GR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 smtClean="0"/>
                        <a:t>Ιστομηχανική &amp; Βιουλικά</a:t>
                      </a:r>
                      <a:endParaRPr lang="en-US" dirty="0" smtClean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l-GR" dirty="0" smtClean="0"/>
                        <a:t>1</a:t>
                      </a:r>
                      <a:r>
                        <a:rPr lang="en-US" dirty="0" smtClean="0"/>
                        <a:t>0</a:t>
                      </a:r>
                      <a:r>
                        <a:rPr lang="el-GR" baseline="30000" dirty="0" smtClean="0"/>
                        <a:t>ο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 smtClean="0"/>
                        <a:t>Εμβιομηχανική</a:t>
                      </a:r>
                      <a:endParaRPr lang="en-US" dirty="0" smtClean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555">
                <a:tc gridSpan="2">
                  <a:txBody>
                    <a:bodyPr/>
                    <a:lstStyle/>
                    <a:p>
                      <a:pPr algn="ctr"/>
                      <a:r>
                        <a:rPr lang="el-GR" dirty="0" smtClean="0"/>
                        <a:t>Εργαστήριο?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</a:t>
                      </a:r>
                      <a:r>
                        <a:rPr lang="el-GR" baseline="0" dirty="0" smtClean="0"/>
                        <a:t>βδομάδα</a:t>
                      </a:r>
                      <a:r>
                        <a:rPr lang="el-GR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 smtClean="0"/>
                        <a:t>Τεχνικές Μέτρησης Πρωτεινών</a:t>
                      </a:r>
                      <a:r>
                        <a:rPr lang="en-US" dirty="0" smtClean="0"/>
                        <a:t>. </a:t>
                      </a:r>
                      <a:r>
                        <a:rPr lang="el-GR" dirty="0" smtClean="0"/>
                        <a:t>Εκτέλεση πειραμάτων,</a:t>
                      </a:r>
                      <a:r>
                        <a:rPr lang="el-GR" baseline="0" dirty="0" smtClean="0"/>
                        <a:t> ανάλυση δεδομένων, και παράδοση θέματος (~20%)</a:t>
                      </a:r>
                      <a:r>
                        <a:rPr lang="el-GR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2675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574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Φθορίζοντες ανιχνευτές (παραδείγματα)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2" descr="figure_01_0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3" t="10468"/>
          <a:stretch/>
        </p:blipFill>
        <p:spPr bwMode="auto">
          <a:xfrm>
            <a:off x="6244468" y="1471166"/>
            <a:ext cx="2591557" cy="443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panel_01_01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99" y="762111"/>
            <a:ext cx="5560816" cy="5486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2643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Φθορίζοντες ανιχνευτές (</a:t>
            </a:r>
            <a:r>
              <a:rPr lang="en-US" sz="2400" dirty="0" smtClean="0"/>
              <a:t>fluorescent probes)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9764" r="2354"/>
          <a:stretch/>
        </p:blipFill>
        <p:spPr>
          <a:xfrm>
            <a:off x="4849440" y="1517138"/>
            <a:ext cx="4268818" cy="41809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" y="1257100"/>
            <a:ext cx="4374654" cy="3982322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4198257" y="2804942"/>
            <a:ext cx="580623" cy="109375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61726" y="5809883"/>
            <a:ext cx="31499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REFERENCE: </a:t>
            </a:r>
          </a:p>
          <a:p>
            <a:r>
              <a:rPr lang="en-US" sz="800" dirty="0" smtClean="0"/>
              <a:t>https</a:t>
            </a:r>
            <a:r>
              <a:rPr lang="en-US" sz="800" dirty="0"/>
              <a:t>://</a:t>
            </a:r>
            <a:r>
              <a:rPr lang="en-US" sz="800" dirty="0" err="1"/>
              <a:t>www.thermofisher.com</a:t>
            </a:r>
            <a:r>
              <a:rPr lang="en-US" sz="800" dirty="0"/>
              <a:t>/gr/en/home/life-science/protein-biology/protein-biology-learning-center/protein-biology-resource-library/pierce-protein-methods/fluorescent-</a:t>
            </a:r>
            <a:r>
              <a:rPr lang="en-US" sz="800" dirty="0" err="1"/>
              <a:t>probes.html</a:t>
            </a:r>
            <a:endParaRPr lang="en-US" sz="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4520" t="11562" r="3217"/>
          <a:stretch/>
        </p:blipFill>
        <p:spPr>
          <a:xfrm>
            <a:off x="4304091" y="780791"/>
            <a:ext cx="4851723" cy="123029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4993" y="531019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PAPER TO </a:t>
            </a:r>
            <a:r>
              <a:rPr lang="en-US" b="1" dirty="0"/>
              <a:t>READ: “Fluorescence </a:t>
            </a:r>
            <a:r>
              <a:rPr lang="en-US" b="1" dirty="0" smtClean="0"/>
              <a:t>microscopy” by </a:t>
            </a:r>
            <a:r>
              <a:rPr lang="en-US" b="1" dirty="0"/>
              <a:t>Jeff W </a:t>
            </a:r>
            <a:r>
              <a:rPr lang="en-US" b="1" dirty="0" err="1" smtClean="0"/>
              <a:t>Lichtman</a:t>
            </a:r>
            <a:r>
              <a:rPr lang="en-US" b="1" dirty="0" smtClean="0"/>
              <a:t> </a:t>
            </a:r>
            <a:r>
              <a:rPr lang="en-US" b="1" dirty="0"/>
              <a:t>&amp; José-Angel </a:t>
            </a:r>
            <a:r>
              <a:rPr lang="en-US" b="1" dirty="0" err="1" smtClean="0"/>
              <a:t>Conchello</a:t>
            </a:r>
            <a:r>
              <a:rPr lang="en-US" b="1" dirty="0" smtClean="0"/>
              <a:t>, Nature Methods</a:t>
            </a:r>
          </a:p>
          <a:p>
            <a:r>
              <a:rPr lang="en-US" b="1" dirty="0" smtClean="0"/>
              <a:t>2005</a:t>
            </a:r>
            <a:r>
              <a:rPr lang="en-US" b="1" dirty="0"/>
              <a:t>; DOI:10.1038/NMETH817</a:t>
            </a:r>
          </a:p>
        </p:txBody>
      </p:sp>
    </p:spTree>
    <p:extLst>
      <p:ext uri="{BB962C8B-B14F-4D97-AF65-F5344CB8AC3E}">
        <p14:creationId xmlns:p14="http://schemas.microsoft.com/office/powerpoint/2010/main" val="1003779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971" y="4906817"/>
            <a:ext cx="1816446" cy="15847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Φθορίζοντες ανιχνευτές (</a:t>
            </a:r>
            <a:r>
              <a:rPr lang="en-US" sz="2400" dirty="0" smtClean="0"/>
              <a:t>fluorescent probes / </a:t>
            </a:r>
            <a:r>
              <a:rPr lang="en-US" sz="2400" dirty="0" err="1" smtClean="0"/>
              <a:t>fluorophores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4" y="1412115"/>
            <a:ext cx="3872230" cy="30388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786" y="894422"/>
            <a:ext cx="355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GFP: Green Fluorescent Protein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786" y="4442005"/>
            <a:ext cx="2582280" cy="18982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06066" y="4458118"/>
            <a:ext cx="1658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GFP </a:t>
            </a:r>
          </a:p>
          <a:p>
            <a:r>
              <a:rPr lang="en-US" dirty="0" smtClean="0"/>
              <a:t>mouse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Upenn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b="12709"/>
          <a:stretch/>
        </p:blipFill>
        <p:spPr>
          <a:xfrm>
            <a:off x="4155137" y="1127797"/>
            <a:ext cx="4988863" cy="224421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76754" y="903898"/>
            <a:ext cx="3554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Chart of </a:t>
            </a:r>
            <a:r>
              <a:rPr lang="en-US" dirty="0" err="1" smtClean="0"/>
              <a:t>Alexa</a:t>
            </a:r>
            <a:r>
              <a:rPr lang="en-US" dirty="0" smtClean="0"/>
              <a:t> dyes (emission)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8590" y="4130192"/>
            <a:ext cx="2028624" cy="8794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5556" y="4024038"/>
            <a:ext cx="1371600" cy="2387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20988619">
            <a:off x="5604558" y="3342151"/>
            <a:ext cx="14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LABELING!</a:t>
            </a:r>
            <a:endParaRPr lang="en-US" b="1" dirty="0"/>
          </a:p>
        </p:txBody>
      </p:sp>
      <p:sp>
        <p:nvSpPr>
          <p:cNvPr id="19" name="Left Brace 18"/>
          <p:cNvSpPr/>
          <p:nvPr/>
        </p:nvSpPr>
        <p:spPr>
          <a:xfrm rot="16200000">
            <a:off x="5990587" y="1372555"/>
            <a:ext cx="328006" cy="3670901"/>
          </a:xfrm>
          <a:prstGeom prst="leftBrace">
            <a:avLst>
              <a:gd name="adj1" fmla="val 77678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 rot="16200000" flipH="1">
            <a:off x="6425369" y="1496409"/>
            <a:ext cx="370755" cy="4654208"/>
          </a:xfrm>
          <a:prstGeom prst="leftBrace">
            <a:avLst>
              <a:gd name="adj1" fmla="val 77678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063723" y="3967945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DNA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339024" y="5104449"/>
            <a:ext cx="127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Antibodies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958576" y="3839372"/>
            <a:ext cx="103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Proteins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4155137" y="644173"/>
            <a:ext cx="0" cy="5933062"/>
          </a:xfrm>
          <a:prstGeom prst="line">
            <a:avLst/>
          </a:prstGeom>
          <a:ln w="762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402759" y="530734"/>
            <a:ext cx="2410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BIOLOGICAL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574213" y="515612"/>
            <a:ext cx="1853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CHEMICAL </a:t>
            </a:r>
            <a:endParaRPr lang="en-US" dirty="0"/>
          </a:p>
        </p:txBody>
      </p:sp>
      <p:sp>
        <p:nvSpPr>
          <p:cNvPr id="28" name="Left-Right Arrow 27"/>
          <p:cNvSpPr/>
          <p:nvPr/>
        </p:nvSpPr>
        <p:spPr>
          <a:xfrm>
            <a:off x="3718216" y="501737"/>
            <a:ext cx="912864" cy="407806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23786" y="113107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Nobel Prize </a:t>
            </a:r>
            <a:r>
              <a:rPr lang="en-US" dirty="0" smtClean="0"/>
              <a:t>-2008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647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Photobleaching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23513"/>
          <a:stretch/>
        </p:blipFill>
        <p:spPr>
          <a:xfrm>
            <a:off x="2190" y="838178"/>
            <a:ext cx="4646437" cy="3928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984" y="4896971"/>
            <a:ext cx="1521421" cy="3795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832" y="5194711"/>
            <a:ext cx="518444" cy="3962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6160" y="4648403"/>
            <a:ext cx="957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Source:</a:t>
            </a:r>
            <a:endParaRPr lang="en-US" sz="1200" i="1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2434" y="1074772"/>
            <a:ext cx="3909164" cy="3028892"/>
          </a:xfrm>
          <a:prstGeom prst="rect">
            <a:avLst/>
          </a:prstGeom>
        </p:spPr>
      </p:pic>
      <p:sp>
        <p:nvSpPr>
          <p:cNvPr id="30" name="Right Arrow 29"/>
          <p:cNvSpPr/>
          <p:nvPr/>
        </p:nvSpPr>
        <p:spPr>
          <a:xfrm>
            <a:off x="4492621" y="2066049"/>
            <a:ext cx="587642" cy="88138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6508422" y="4265628"/>
            <a:ext cx="26231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Source: </a:t>
            </a:r>
            <a:r>
              <a:rPr lang="en-US" sz="1400" i="1" dirty="0" err="1" smtClean="0"/>
              <a:t>micro.magnet.fsu.edu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466467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443" y="825500"/>
            <a:ext cx="3167066" cy="38417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Filter Cube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6572" b="7053"/>
          <a:stretch/>
        </p:blipFill>
        <p:spPr>
          <a:xfrm>
            <a:off x="17642" y="551457"/>
            <a:ext cx="4709811" cy="55980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61043" y="6020347"/>
            <a:ext cx="3866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</a:t>
            </a:r>
            <a:r>
              <a:rPr lang="en-US" sz="1200" dirty="0" err="1"/>
              <a:t>microscopy.duke.edu</a:t>
            </a:r>
            <a:r>
              <a:rPr lang="en-US" sz="1200" dirty="0"/>
              <a:t>/learn/</a:t>
            </a:r>
            <a:r>
              <a:rPr lang="en-US" sz="1200" dirty="0" err="1"/>
              <a:t>introtomicroscopy</a:t>
            </a:r>
            <a:r>
              <a:rPr lang="en-US" sz="1200" dirty="0"/>
              <a:t>/</a:t>
            </a:r>
            <a:r>
              <a:rPr lang="en-US" sz="1200" dirty="0" err="1"/>
              <a:t>fluorescencescopes.html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843403" y="1852322"/>
            <a:ext cx="1149886" cy="1181958"/>
          </a:xfrm>
          <a:prstGeom prst="rect">
            <a:avLst/>
          </a:prstGeom>
          <a:solidFill>
            <a:schemeClr val="bg2">
              <a:lumMod val="90000"/>
              <a:alpha val="18000"/>
            </a:schemeClr>
          </a:solidFill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31509" y="742247"/>
            <a:ext cx="3988361" cy="4056148"/>
          </a:xfrm>
          <a:prstGeom prst="rect">
            <a:avLst/>
          </a:prstGeom>
          <a:noFill/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1443" y="4948471"/>
            <a:ext cx="2788491" cy="142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994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Λειτουργία Μικροσκοπίου φθορισμού</a:t>
            </a:r>
            <a:r>
              <a:rPr lang="en-US" sz="2400" dirty="0" smtClean="0"/>
              <a:t> (</a:t>
            </a:r>
            <a:r>
              <a:rPr lang="el-GR" sz="2400" dirty="0" smtClean="0"/>
              <a:t>Πηγή Φωτός)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6572" b="7053"/>
          <a:stretch/>
        </p:blipFill>
        <p:spPr>
          <a:xfrm>
            <a:off x="17642" y="551457"/>
            <a:ext cx="4709811" cy="559800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61043" y="6020347"/>
            <a:ext cx="3866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</a:t>
            </a:r>
            <a:r>
              <a:rPr lang="en-US" sz="1200" dirty="0" err="1"/>
              <a:t>microscopy.duke.edu</a:t>
            </a:r>
            <a:r>
              <a:rPr lang="en-US" sz="1200" dirty="0"/>
              <a:t>/learn/</a:t>
            </a:r>
            <a:r>
              <a:rPr lang="en-US" sz="1200" dirty="0" err="1"/>
              <a:t>introtomicroscopy</a:t>
            </a:r>
            <a:r>
              <a:rPr lang="en-US" sz="1200" dirty="0"/>
              <a:t>/</a:t>
            </a:r>
            <a:r>
              <a:rPr lang="en-US" sz="1200" dirty="0" err="1"/>
              <a:t>fluorescencescopes.html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843403" y="1852322"/>
            <a:ext cx="1149886" cy="1181958"/>
          </a:xfrm>
          <a:prstGeom prst="rect">
            <a:avLst/>
          </a:prstGeom>
          <a:solidFill>
            <a:schemeClr val="bg2">
              <a:lumMod val="90000"/>
              <a:alpha val="18000"/>
            </a:schemeClr>
          </a:solidFill>
          <a:ln w="571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267" y="645455"/>
            <a:ext cx="4191919" cy="16480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87147" y="862433"/>
            <a:ext cx="223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ΧΕΝΟΝ Α</a:t>
            </a:r>
            <a:r>
              <a:rPr lang="en-US" dirty="0" smtClean="0"/>
              <a:t>RC LAMP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1280" y="2159776"/>
            <a:ext cx="4192906" cy="19912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81179" y="2398517"/>
            <a:ext cx="2031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MERCURY LAMP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88353" t="64377" r="3545" b="26510"/>
          <a:stretch/>
        </p:blipFill>
        <p:spPr>
          <a:xfrm>
            <a:off x="5090525" y="4270115"/>
            <a:ext cx="2722363" cy="175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18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Φιλτρα Μικροσκοπίου φθορισμού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4883"/>
            <a:ext cx="9085034" cy="48655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13034" y="57279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www.chroma.com</a:t>
            </a:r>
            <a:r>
              <a:rPr lang="en-US" dirty="0"/>
              <a:t>/sites/default/files/</a:t>
            </a:r>
            <a:r>
              <a:rPr lang="en-US" dirty="0" err="1"/>
              <a:t>HandbookofOpticalFilters.pdf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26773" y="5866333"/>
            <a:ext cx="3023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u="sng" dirty="0"/>
              <a:t>Handbook of Optical Filters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1085653" y="516175"/>
            <a:ext cx="7084820" cy="4970226"/>
            <a:chOff x="1085653" y="516175"/>
            <a:chExt cx="7084820" cy="4970226"/>
          </a:xfrm>
        </p:grpSpPr>
        <p:cxnSp>
          <p:nvCxnSpPr>
            <p:cNvPr id="12" name="Straight Arrow Connector 11"/>
            <p:cNvCxnSpPr/>
            <p:nvPr/>
          </p:nvCxnSpPr>
          <p:spPr>
            <a:xfrm flipV="1">
              <a:off x="4249922" y="582159"/>
              <a:ext cx="0" cy="4904242"/>
            </a:xfrm>
            <a:prstGeom prst="straightConnector1">
              <a:avLst/>
            </a:prstGeom>
            <a:ln w="76200" cmpd="sng">
              <a:solidFill>
                <a:srgbClr val="3366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/>
            <a:srcRect l="88353" t="64377" r="3545" b="26510"/>
            <a:stretch/>
          </p:blipFill>
          <p:spPr>
            <a:xfrm>
              <a:off x="1085653" y="1464215"/>
              <a:ext cx="2881156" cy="1852321"/>
            </a:xfrm>
            <a:prstGeom prst="rect">
              <a:avLst/>
            </a:prstGeom>
          </p:spPr>
        </p:pic>
        <p:cxnSp>
          <p:nvCxnSpPr>
            <p:cNvPr id="14" name="Straight Arrow Connector 13"/>
            <p:cNvCxnSpPr/>
            <p:nvPr/>
          </p:nvCxnSpPr>
          <p:spPr>
            <a:xfrm flipV="1">
              <a:off x="1085653" y="516175"/>
              <a:ext cx="0" cy="4904242"/>
            </a:xfrm>
            <a:prstGeom prst="straightConnector1">
              <a:avLst/>
            </a:prstGeom>
            <a:ln w="76200" cmpd="sng">
              <a:solidFill>
                <a:srgbClr val="6600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V="1">
              <a:off x="8170473" y="580368"/>
              <a:ext cx="0" cy="4904242"/>
            </a:xfrm>
            <a:prstGeom prst="straightConnector1">
              <a:avLst/>
            </a:prstGeom>
            <a:ln w="76200" cmpd="sng">
              <a:solidFill>
                <a:srgbClr val="8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5707663" y="580368"/>
              <a:ext cx="0" cy="4904242"/>
            </a:xfrm>
            <a:prstGeom prst="straightConnector1">
              <a:avLst/>
            </a:prstGeom>
            <a:ln w="76200" cmpd="sng">
              <a:solidFill>
                <a:srgbClr val="FF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6999893" y="582159"/>
              <a:ext cx="0" cy="4904242"/>
            </a:xfrm>
            <a:prstGeom prst="straightConnector1">
              <a:avLst/>
            </a:prstGeom>
            <a:ln w="7620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9783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Φιλτρα Μικροσκοπίου φθορισμού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966" y="6097308"/>
            <a:ext cx="90850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docs.abcam.com</a:t>
            </a:r>
            <a:r>
              <a:rPr lang="en-US" dirty="0"/>
              <a:t>/</a:t>
            </a:r>
            <a:r>
              <a:rPr lang="en-US" dirty="0" err="1"/>
              <a:t>pdf</a:t>
            </a:r>
            <a:r>
              <a:rPr lang="en-US" dirty="0"/>
              <a:t>/secondary-antibodies/</a:t>
            </a:r>
            <a:r>
              <a:rPr lang="en-US" dirty="0" err="1"/>
              <a:t>abcam-fluorochrome-chart.pdf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7868"/>
            <a:ext cx="9144000" cy="522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845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ΑΣΚΗΣΗ</a:t>
            </a:r>
            <a:r>
              <a:rPr lang="en-US" sz="2400" dirty="0" smtClean="0"/>
              <a:t> 1</a:t>
            </a:r>
            <a:r>
              <a:rPr lang="el-GR" sz="2400" dirty="0" smtClean="0"/>
              <a:t>: ΕΠΙΛΟΓΗ ΦΙΛΤΡΩΝ ΚΑΙ </a:t>
            </a:r>
            <a:r>
              <a:rPr lang="en-US" sz="2400" dirty="0" smtClean="0"/>
              <a:t>LASER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41117" y="4751172"/>
            <a:ext cx="8837509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Θέλω να παρακολουθήσω την ακτίνη μέσα στο κύτταρο και την θέση της σε σχέση με τον πυρήνα. Έχω δύο φθορίζουσες ουσίες. 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H fluorescein (FICT) </a:t>
            </a:r>
            <a:r>
              <a:rPr lang="el-GR" dirty="0" smtClean="0"/>
              <a:t>είναι προσδεδεμένη σε ένα αντίσωμα που αναγνωρίζει ακτίνη</a:t>
            </a:r>
            <a:r>
              <a:rPr lang="en-US" dirty="0" smtClean="0"/>
              <a:t> </a:t>
            </a:r>
          </a:p>
          <a:p>
            <a:pPr marL="285750" indent="-285750">
              <a:buFontTx/>
              <a:buChar char="-"/>
            </a:pPr>
            <a:r>
              <a:rPr lang="el-GR" dirty="0" smtClean="0"/>
              <a:t>Η </a:t>
            </a:r>
            <a:r>
              <a:rPr lang="en-US" dirty="0" smtClean="0"/>
              <a:t>Hoechst</a:t>
            </a:r>
            <a:r>
              <a:rPr lang="el-GR" dirty="0" smtClean="0"/>
              <a:t> (</a:t>
            </a:r>
            <a:r>
              <a:rPr lang="en-US" dirty="0" smtClean="0"/>
              <a:t>~DAPI) </a:t>
            </a:r>
            <a:r>
              <a:rPr lang="el-GR" dirty="0" smtClean="0"/>
              <a:t>είναι χημικό που κολλάει στον </a:t>
            </a:r>
            <a:r>
              <a:rPr lang="en-US" dirty="0" smtClean="0"/>
              <a:t>DNA</a:t>
            </a:r>
            <a:r>
              <a:rPr lang="el-GR" dirty="0" smtClean="0"/>
              <a:t> (μπορεί να είναι τοξικό)</a:t>
            </a:r>
            <a:endParaRPr lang="en-US" dirty="0" smtClean="0"/>
          </a:p>
          <a:p>
            <a:endParaRPr lang="en-US" dirty="0"/>
          </a:p>
          <a:p>
            <a:r>
              <a:rPr lang="el-GR" dirty="0" smtClean="0"/>
              <a:t>Τι φιλτρα και </a:t>
            </a:r>
            <a:r>
              <a:rPr lang="en-US" dirty="0" smtClean="0"/>
              <a:t>laser(s)</a:t>
            </a:r>
            <a:r>
              <a:rPr lang="el-GR" dirty="0" smtClean="0"/>
              <a:t> να χρησιμοποιήσω από το προϋγούμενο διάγραμμα?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17" y="735742"/>
            <a:ext cx="8974922" cy="344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843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ΕΠΙΛΟΓΗ ΦΙΛΤΡΩΝ ΚΑΙ </a:t>
            </a:r>
            <a:r>
              <a:rPr lang="en-US" sz="2400" dirty="0" smtClean="0"/>
              <a:t>LASER </a:t>
            </a:r>
            <a:r>
              <a:rPr lang="el-GR" sz="2400" dirty="0" smtClean="0"/>
              <a:t>ΓΙΑ </a:t>
            </a:r>
            <a:r>
              <a:rPr lang="en-US" sz="2400" dirty="0" smtClean="0"/>
              <a:t>FITC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41117" y="5439177"/>
            <a:ext cx="88375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ONLINE GUIDE TO UNDERSTAND &amp; SELECT FILTERS: </a:t>
            </a: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err="1">
                <a:hlinkClick r:id="rId2"/>
              </a:rPr>
              <a:t>www.thermofisher.com</a:t>
            </a:r>
            <a:r>
              <a:rPr lang="en-US" dirty="0">
                <a:hlinkClick r:id="rId2"/>
              </a:rPr>
              <a:t>/gr/en/home/life-science/cell-analysis/labeling-chemistry/fluorescence-</a:t>
            </a:r>
            <a:r>
              <a:rPr lang="en-US" dirty="0" err="1">
                <a:hlinkClick r:id="rId2"/>
              </a:rPr>
              <a:t>spectraviewer.html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07" y="516174"/>
            <a:ext cx="6525393" cy="48906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41740" y="1101240"/>
            <a:ext cx="345250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l-GR" dirty="0" smtClean="0"/>
              <a:t>Ποια είναι τα </a:t>
            </a:r>
            <a:r>
              <a:rPr lang="en-US" dirty="0" smtClean="0"/>
              <a:t>specs </a:t>
            </a:r>
            <a:r>
              <a:rPr lang="el-GR" dirty="0" smtClean="0"/>
              <a:t>του </a:t>
            </a:r>
          </a:p>
          <a:p>
            <a:r>
              <a:rPr lang="el-GR" dirty="0" smtClean="0"/>
              <a:t>διχροϊκού φίλτρου?</a:t>
            </a:r>
          </a:p>
          <a:p>
            <a:endParaRPr lang="el-GR" dirty="0" smtClean="0"/>
          </a:p>
          <a:p>
            <a:r>
              <a:rPr lang="el-GR" dirty="0" smtClean="0"/>
              <a:t>2. Σχεδιάστε το</a:t>
            </a:r>
          </a:p>
          <a:p>
            <a:endParaRPr lang="el-GR" dirty="0"/>
          </a:p>
          <a:p>
            <a:r>
              <a:rPr lang="el-GR" dirty="0"/>
              <a:t>3</a:t>
            </a:r>
            <a:r>
              <a:rPr lang="el-GR" dirty="0" smtClean="0"/>
              <a:t>. </a:t>
            </a:r>
            <a:r>
              <a:rPr lang="en-US" dirty="0" smtClean="0"/>
              <a:t>T</a:t>
            </a:r>
            <a:r>
              <a:rPr lang="el-GR" dirty="0" smtClean="0"/>
              <a:t>ι θα συμβεί άμα δεν </a:t>
            </a:r>
          </a:p>
          <a:p>
            <a:r>
              <a:rPr lang="el-GR" dirty="0"/>
              <a:t>χρησιμοποιήσω διχροϊκό φίλτρο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50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Ύλη για Μάθημα#2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67" y="710475"/>
            <a:ext cx="7636980" cy="2890894"/>
          </a:xfrm>
        </p:spPr>
        <p:txBody>
          <a:bodyPr>
            <a:noAutofit/>
          </a:bodyPr>
          <a:lstStyle/>
          <a:p>
            <a:r>
              <a:rPr lang="el-GR" sz="1800" dirty="0" smtClean="0"/>
              <a:t>ΚΕΦΑΛΑΙΟ 1:</a:t>
            </a:r>
            <a:r>
              <a:rPr lang="el-GR" sz="1800" dirty="0"/>
              <a:t> </a:t>
            </a:r>
            <a:r>
              <a:rPr lang="el-GR" sz="1800" dirty="0" smtClean="0"/>
              <a:t>Εισαγωγή στα κύτταρα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 </a:t>
            </a:r>
            <a:r>
              <a:rPr lang="el-GR" sz="1800" dirty="0" smtClean="0"/>
              <a:t>Όλο το κεφάλαιο</a:t>
            </a: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l-GR" sz="1800" dirty="0" smtClean="0"/>
          </a:p>
          <a:p>
            <a:r>
              <a:rPr lang="en-US" sz="1800" dirty="0" smtClean="0"/>
              <a:t>FLUORESCENT MICROSCOPY</a:t>
            </a:r>
          </a:p>
          <a:p>
            <a:pPr marL="0" indent="0">
              <a:buNone/>
            </a:pPr>
            <a:r>
              <a:rPr lang="en-US" sz="1800" dirty="0" smtClean="0"/>
              <a:t>	- PAPER </a:t>
            </a:r>
            <a:r>
              <a:rPr lang="en-US" sz="1800" dirty="0"/>
              <a:t>TO READ: “Fluorescence microscopy” by </a:t>
            </a:r>
            <a:r>
              <a:rPr lang="en-US" sz="1800" dirty="0" err="1" smtClean="0"/>
              <a:t>Lichtman</a:t>
            </a:r>
            <a:r>
              <a:rPr lang="en-US" sz="1800" dirty="0" smtClean="0"/>
              <a:t> </a:t>
            </a:r>
            <a:r>
              <a:rPr lang="en-US" sz="1800" dirty="0"/>
              <a:t>&amp; </a:t>
            </a:r>
            <a:r>
              <a:rPr lang="en-US" sz="1800" dirty="0" err="1" smtClean="0"/>
              <a:t>Conchello</a:t>
            </a:r>
            <a:r>
              <a:rPr lang="en-US" sz="1800" dirty="0"/>
              <a:t>, Nature </a:t>
            </a:r>
            <a:r>
              <a:rPr lang="en-US" sz="1800" dirty="0" smtClean="0"/>
              <a:t>Methods, 2005</a:t>
            </a:r>
            <a:r>
              <a:rPr lang="en-US" sz="1800" dirty="0"/>
              <a:t>; DOI:10.1038/NMETH817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l-GR" sz="1800" dirty="0" smtClean="0"/>
              <a:t>Μάθετε πως να διαβάσετε το</a:t>
            </a:r>
            <a:r>
              <a:rPr lang="en-US" sz="1800" dirty="0"/>
              <a:t> </a:t>
            </a:r>
            <a:r>
              <a:rPr lang="en-US" sz="1800" dirty="0" err="1" smtClean="0"/>
              <a:t>Fluorochrome</a:t>
            </a:r>
            <a:r>
              <a:rPr lang="en-US" sz="1800" dirty="0" smtClean="0"/>
              <a:t> chart</a:t>
            </a:r>
          </a:p>
          <a:p>
            <a:pPr marL="0" indent="0">
              <a:buNone/>
            </a:pPr>
            <a:r>
              <a:rPr lang="el-GR" sz="18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270" t="423" r="11139"/>
          <a:stretch/>
        </p:blipFill>
        <p:spPr>
          <a:xfrm>
            <a:off x="180083" y="710475"/>
            <a:ext cx="908573" cy="11660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80083" y="4894338"/>
            <a:ext cx="85987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For Erasmus students</a:t>
            </a:r>
          </a:p>
          <a:p>
            <a:r>
              <a:rPr lang="en-US" sz="1600" dirty="0" smtClean="0"/>
              <a:t>Material </a:t>
            </a:r>
            <a:r>
              <a:rPr lang="en-US" sz="1600" dirty="0"/>
              <a:t>to read #</a:t>
            </a:r>
            <a:r>
              <a:rPr lang="en-US" sz="1600" dirty="0" smtClean="0"/>
              <a:t>2:</a:t>
            </a:r>
          </a:p>
          <a:p>
            <a:pPr marL="514350" indent="-514350">
              <a:buAutoNum type="arabicPeriod"/>
            </a:pPr>
            <a:r>
              <a:rPr lang="en-US" sz="1600" dirty="0" err="1" smtClean="0"/>
              <a:t>Alberts</a:t>
            </a:r>
            <a:r>
              <a:rPr lang="en-US" sz="1600" dirty="0" smtClean="0"/>
              <a:t> </a:t>
            </a:r>
            <a:r>
              <a:rPr lang="en-US" sz="1600" dirty="0"/>
              <a:t>- Essential Cell Biology 3rd </a:t>
            </a:r>
            <a:r>
              <a:rPr lang="en-US" sz="1600" dirty="0" err="1" smtClean="0"/>
              <a:t>ed</a:t>
            </a:r>
            <a:r>
              <a:rPr lang="el-GR" sz="1600" dirty="0" smtClean="0"/>
              <a:t>, </a:t>
            </a:r>
            <a:r>
              <a:rPr lang="en-US" sz="1600" dirty="0" smtClean="0"/>
              <a:t>1</a:t>
            </a:r>
            <a:r>
              <a:rPr lang="en-US" sz="1600" baseline="30000" dirty="0" smtClean="0"/>
              <a:t>st</a:t>
            </a:r>
            <a:r>
              <a:rPr lang="en-US" sz="1600" dirty="0" smtClean="0"/>
              <a:t> Chapter</a:t>
            </a:r>
            <a:endParaRPr lang="el-GR" sz="1600" dirty="0" smtClean="0"/>
          </a:p>
          <a:p>
            <a:pPr marL="514350" indent="-514350">
              <a:buFontTx/>
              <a:buAutoNum type="arabicPeriod"/>
            </a:pPr>
            <a:r>
              <a:rPr lang="en-US" sz="1600" dirty="0"/>
              <a:t> “Fluorescence microscopy” by Jeff W </a:t>
            </a:r>
            <a:r>
              <a:rPr lang="en-US" sz="1600" dirty="0" err="1"/>
              <a:t>Lichtman</a:t>
            </a:r>
            <a:r>
              <a:rPr lang="en-US" sz="1600" dirty="0"/>
              <a:t> &amp; </a:t>
            </a:r>
            <a:r>
              <a:rPr lang="en-US" sz="1600" dirty="0" smtClean="0"/>
              <a:t>José</a:t>
            </a:r>
            <a:r>
              <a:rPr lang="en-US" sz="1600" dirty="0"/>
              <a:t>-Angel </a:t>
            </a:r>
            <a:r>
              <a:rPr lang="en-US" sz="1600" dirty="0" err="1"/>
              <a:t>Conchello</a:t>
            </a:r>
            <a:r>
              <a:rPr lang="en-US" sz="1600" dirty="0"/>
              <a:t>, </a:t>
            </a:r>
            <a:endParaRPr lang="en-US" sz="1600" dirty="0" smtClean="0"/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 Nature </a:t>
            </a:r>
            <a:r>
              <a:rPr lang="en-US" sz="1600" dirty="0"/>
              <a:t>Methods, 2005; DOI:10.1038/</a:t>
            </a:r>
            <a:r>
              <a:rPr lang="en-US" sz="1600" dirty="0" smtClean="0"/>
              <a:t>NMETH817</a:t>
            </a:r>
          </a:p>
          <a:p>
            <a:r>
              <a:rPr lang="en-US" sz="1600" dirty="0" smtClean="0"/>
              <a:t>3.       Lear how to read the </a:t>
            </a:r>
            <a:r>
              <a:rPr lang="en-US" sz="1600" dirty="0" err="1"/>
              <a:t>Fluorochrome</a:t>
            </a:r>
            <a:r>
              <a:rPr lang="en-US" sz="1600" dirty="0"/>
              <a:t> chart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4811985"/>
            <a:ext cx="9144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83" y="2724383"/>
            <a:ext cx="908573" cy="109496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64" y="4198437"/>
            <a:ext cx="859692" cy="49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3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ΕΠΙΛΟΓΗ ΦΙΛΤΡΩΝ ΚΑΙ </a:t>
            </a:r>
            <a:r>
              <a:rPr lang="en-US" sz="2400" dirty="0" smtClean="0"/>
              <a:t>LASER </a:t>
            </a:r>
            <a:r>
              <a:rPr lang="el-GR" sz="2400" dirty="0" smtClean="0"/>
              <a:t>ΓΙΑ </a:t>
            </a:r>
            <a:r>
              <a:rPr lang="en-US" sz="2400" dirty="0" smtClean="0"/>
              <a:t>FITC KAI </a:t>
            </a:r>
            <a:r>
              <a:rPr lang="el-GR" sz="2400" dirty="0"/>
              <a:t> </a:t>
            </a:r>
            <a:r>
              <a:rPr lang="el-GR" sz="2400" dirty="0" smtClean="0"/>
              <a:t>ΗΟΕ</a:t>
            </a:r>
            <a:r>
              <a:rPr lang="en-US" sz="2400" dirty="0" smtClean="0"/>
              <a:t>CHST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032" y="516175"/>
            <a:ext cx="7965542" cy="599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07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ΑΣΚΗΣΗ 2: ΤΙ </a:t>
            </a:r>
            <a:r>
              <a:rPr lang="en-US" sz="2400" dirty="0" smtClean="0"/>
              <a:t>EX/</a:t>
            </a:r>
            <a:r>
              <a:rPr lang="el-GR" sz="2400" dirty="0" smtClean="0"/>
              <a:t>ΕΜ</a:t>
            </a:r>
            <a:r>
              <a:rPr lang="en-US" sz="2400" dirty="0" smtClean="0"/>
              <a:t> </a:t>
            </a:r>
            <a:r>
              <a:rPr lang="el-GR" sz="2400" dirty="0" smtClean="0"/>
              <a:t>φιλτρα θα χρησιμοποιήσω για</a:t>
            </a:r>
            <a:r>
              <a:rPr lang="en-US" sz="2400" dirty="0" smtClean="0"/>
              <a:t> </a:t>
            </a:r>
            <a:r>
              <a:rPr lang="el-GR" sz="2400" dirty="0" smtClean="0"/>
              <a:t>το </a:t>
            </a:r>
            <a:r>
              <a:rPr lang="en-US" sz="2400" dirty="0" smtClean="0"/>
              <a:t>R-PE?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7868"/>
            <a:ext cx="9144000" cy="57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71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ΑΣΚΗΣΗ 2</a:t>
            </a:r>
            <a:r>
              <a:rPr lang="en-US" sz="2400" dirty="0"/>
              <a:t>b</a:t>
            </a:r>
            <a:r>
              <a:rPr lang="el-GR" sz="2400" dirty="0" smtClean="0"/>
              <a:t>: ΜΕ ΠΟΙΟ ΑΛΛΟ ΜΟΡΙΟ ΜΠΟΡΩ ΝΑ ΤΟ ΣΥΝΔΥΑΣΩ</a:t>
            </a:r>
            <a:r>
              <a:rPr lang="en-US" sz="2400" dirty="0" smtClean="0"/>
              <a:t>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7868"/>
            <a:ext cx="9144000" cy="578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09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Συνεστιακο μικροσκόπιο φθορισμού – </a:t>
            </a:r>
            <a:r>
              <a:rPr lang="en-US" sz="2400" dirty="0" smtClean="0"/>
              <a:t>Confocal Microscope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0872" y="612569"/>
            <a:ext cx="8963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/>
              <a:t>Ιστοι με πάχος </a:t>
            </a:r>
            <a:r>
              <a:rPr lang="en-US" sz="2000" dirty="0" smtClean="0"/>
              <a:t>&gt;0.1mm </a:t>
            </a:r>
            <a:r>
              <a:rPr lang="el-GR" sz="2000" dirty="0" smtClean="0"/>
              <a:t>δεν μπορουν </a:t>
            </a:r>
            <a:r>
              <a:rPr lang="el-GR" sz="2000" dirty="0"/>
              <a:t>να </a:t>
            </a:r>
            <a:r>
              <a:rPr lang="el-GR" sz="2000" dirty="0" smtClean="0"/>
              <a:t>απεικονιστούν με απλό μικροσκόπιο φθορισμού 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6710324" y="6094938"/>
            <a:ext cx="23091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1600" i="1" dirty="0" smtClean="0"/>
              <a:t>Πηγή: </a:t>
            </a:r>
            <a:r>
              <a:rPr lang="en-US" sz="1600" i="1" dirty="0" err="1" smtClean="0"/>
              <a:t>www.biotek.com</a:t>
            </a:r>
            <a:endParaRPr lang="en-US" sz="1600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43538"/>
            <a:ext cx="8140700" cy="48514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6231678" y="2776845"/>
            <a:ext cx="1094896" cy="426478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51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Συνεστιακο μικροσκόπιο φθορισμού – </a:t>
            </a:r>
            <a:r>
              <a:rPr lang="en-US" sz="2400" dirty="0" smtClean="0"/>
              <a:t>Confocal Microscope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0872" y="697864"/>
            <a:ext cx="89631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/>
              <a:t>Ιστοι με πάχος </a:t>
            </a:r>
            <a:r>
              <a:rPr lang="en-US" sz="2000" dirty="0" smtClean="0"/>
              <a:t>&gt;0.1mm </a:t>
            </a:r>
            <a:r>
              <a:rPr lang="el-GR" sz="2000" dirty="0" smtClean="0"/>
              <a:t>δεν μπορουν </a:t>
            </a:r>
            <a:r>
              <a:rPr lang="el-GR" sz="2000" dirty="0"/>
              <a:t>να </a:t>
            </a:r>
            <a:r>
              <a:rPr lang="el-GR" sz="2000" dirty="0" smtClean="0"/>
              <a:t>απεικονιστούν με απλό μικροσκόπιο φθορισμού </a:t>
            </a:r>
            <a:endParaRPr lang="en-US" sz="2000" dirty="0"/>
          </a:p>
        </p:txBody>
      </p:sp>
      <p:pic>
        <p:nvPicPr>
          <p:cNvPr id="9" name="Picture 2" descr="panel_01_01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7"/>
          <a:stretch/>
        </p:blipFill>
        <p:spPr bwMode="auto">
          <a:xfrm>
            <a:off x="891728" y="1696434"/>
            <a:ext cx="7534305" cy="458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3378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Διέλευσης </a:t>
            </a:r>
            <a:r>
              <a:rPr lang="en-US" sz="2400" dirty="0"/>
              <a:t>/ Transmission 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9" name="Picture 2" descr="panel_01_01f_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3" r="43461"/>
          <a:stretch/>
        </p:blipFill>
        <p:spPr bwMode="auto">
          <a:xfrm>
            <a:off x="178297" y="581052"/>
            <a:ext cx="3404426" cy="586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panel_01_01f_0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4"/>
          <a:stretch/>
        </p:blipFill>
        <p:spPr bwMode="auto">
          <a:xfrm>
            <a:off x="3074987" y="581051"/>
            <a:ext cx="6069013" cy="586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588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Διέλευσης </a:t>
            </a:r>
            <a:r>
              <a:rPr lang="en-US" sz="2400" dirty="0"/>
              <a:t>/ Transmission 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9" name="Picture 2" descr="panel_01_01f_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3" r="43461"/>
          <a:stretch/>
        </p:blipFill>
        <p:spPr bwMode="auto">
          <a:xfrm>
            <a:off x="178297" y="581052"/>
            <a:ext cx="3404426" cy="586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figure_01_0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4" b="3065"/>
          <a:stretch/>
        </p:blipFill>
        <p:spPr bwMode="auto">
          <a:xfrm>
            <a:off x="4701139" y="1042501"/>
            <a:ext cx="4442860" cy="5221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64409" y="4397097"/>
            <a:ext cx="2911355" cy="1895456"/>
          </a:xfrm>
          <a:prstGeom prst="rect">
            <a:avLst/>
          </a:prstGeom>
          <a:noFill/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17905" y="581052"/>
            <a:ext cx="4675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Resolution limit: 2nm and down to angstrom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11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Διέλευσης </a:t>
            </a:r>
            <a:r>
              <a:rPr lang="en-US" sz="2400" dirty="0"/>
              <a:t>/ Transmission 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8" name="Picture 2" descr="figure_01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4" y="616023"/>
            <a:ext cx="6454587" cy="5894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945071" y="2229799"/>
            <a:ext cx="5704052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965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Σάρωσης </a:t>
            </a:r>
            <a:r>
              <a:rPr lang="en-US" sz="2400" dirty="0"/>
              <a:t>/ </a:t>
            </a:r>
            <a:r>
              <a:rPr lang="en-US" sz="2400" dirty="0" smtClean="0"/>
              <a:t>Scanning </a:t>
            </a:r>
            <a:r>
              <a:rPr lang="en-US" sz="2400" dirty="0"/>
              <a:t>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6" name="Picture 2" descr="panel_01_01g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41" y="554083"/>
            <a:ext cx="4290236" cy="579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panel_01_01g_0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2"/>
          <a:stretch/>
        </p:blipFill>
        <p:spPr bwMode="auto">
          <a:xfrm>
            <a:off x="4786442" y="815046"/>
            <a:ext cx="4338602" cy="543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857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Σάρωσης </a:t>
            </a:r>
            <a:r>
              <a:rPr lang="en-US" sz="2400" dirty="0"/>
              <a:t>/ </a:t>
            </a:r>
            <a:r>
              <a:rPr lang="en-US" sz="2400" dirty="0" smtClean="0"/>
              <a:t>Scanning </a:t>
            </a:r>
            <a:r>
              <a:rPr lang="en-US" sz="2400" dirty="0"/>
              <a:t>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6" name="Picture 2" descr="panel_01_01g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41" y="554083"/>
            <a:ext cx="4290236" cy="579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figure_01_0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4" b="3065"/>
          <a:stretch/>
        </p:blipFill>
        <p:spPr bwMode="auto">
          <a:xfrm>
            <a:off x="4701139" y="1042501"/>
            <a:ext cx="4442860" cy="5221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4606358" y="4397097"/>
            <a:ext cx="2946901" cy="1895456"/>
          </a:xfrm>
          <a:prstGeom prst="rect">
            <a:avLst/>
          </a:prstGeom>
          <a:noFill/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609266" y="602662"/>
            <a:ext cx="2660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Resolution limit: 20-2nm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97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Who is Robert Hooke?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78" y="1137202"/>
            <a:ext cx="3409818" cy="40861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5858" y="5159686"/>
            <a:ext cx="34803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English </a:t>
            </a:r>
            <a:r>
              <a:rPr lang="en-US" dirty="0" smtClean="0"/>
              <a:t>Scientist (1635 –1703)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552196" y="829134"/>
            <a:ext cx="5356205" cy="1446575"/>
            <a:chOff x="3552196" y="829134"/>
            <a:chExt cx="5356205" cy="1446575"/>
          </a:xfrm>
        </p:grpSpPr>
        <p:grpSp>
          <p:nvGrpSpPr>
            <p:cNvPr id="5" name="Group 4"/>
            <p:cNvGrpSpPr/>
            <p:nvPr/>
          </p:nvGrpSpPr>
          <p:grpSpPr>
            <a:xfrm>
              <a:off x="4783616" y="829134"/>
              <a:ext cx="4124785" cy="1446575"/>
              <a:chOff x="4783616" y="829134"/>
              <a:chExt cx="4124785" cy="1446575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783616" y="1078331"/>
                <a:ext cx="1919816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2400" dirty="0"/>
                  <a:t>Hooke's </a:t>
                </a:r>
                <a:r>
                  <a:rPr lang="en-US" sz="2400" dirty="0" smtClean="0"/>
                  <a:t>law: </a:t>
                </a:r>
              </a:p>
              <a:p>
                <a:pPr algn="r"/>
                <a:r>
                  <a:rPr lang="en-US" sz="2400" dirty="0" smtClean="0"/>
                  <a:t>F=</a:t>
                </a:r>
                <a:r>
                  <a:rPr lang="en-US" sz="2400" i="1" dirty="0" err="1" smtClean="0"/>
                  <a:t>k</a:t>
                </a:r>
                <a:r>
                  <a:rPr lang="en-US" sz="2400" dirty="0" err="1" smtClean="0"/>
                  <a:t>x</a:t>
                </a:r>
                <a:endParaRPr lang="en-US" sz="2400" dirty="0"/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/>
              <a:srcRect t="2073" r="3337" b="5868"/>
              <a:stretch/>
            </p:blipFill>
            <p:spPr>
              <a:xfrm>
                <a:off x="6844550" y="829134"/>
                <a:ext cx="2063851" cy="1446575"/>
              </a:xfrm>
              <a:prstGeom prst="rect">
                <a:avLst/>
              </a:prstGeom>
            </p:spPr>
          </p:pic>
        </p:grpSp>
        <p:sp>
          <p:nvSpPr>
            <p:cNvPr id="9" name="Right Arrow 8"/>
            <p:cNvSpPr/>
            <p:nvPr/>
          </p:nvSpPr>
          <p:spPr>
            <a:xfrm>
              <a:off x="3552196" y="1137202"/>
              <a:ext cx="746499" cy="485784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552196" y="2538039"/>
            <a:ext cx="5356205" cy="3901695"/>
            <a:chOff x="3552196" y="2538039"/>
            <a:chExt cx="5356205" cy="3901695"/>
          </a:xfrm>
        </p:grpSpPr>
        <p:sp>
          <p:nvSpPr>
            <p:cNvPr id="20" name="Right Arrow 19"/>
            <p:cNvSpPr/>
            <p:nvPr/>
          </p:nvSpPr>
          <p:spPr>
            <a:xfrm>
              <a:off x="3552196" y="2538040"/>
              <a:ext cx="746499" cy="485784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762722" y="2538039"/>
              <a:ext cx="4145679" cy="3901695"/>
              <a:chOff x="4762722" y="2538039"/>
              <a:chExt cx="4145679" cy="3901695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89556" y="2538039"/>
                <a:ext cx="3518845" cy="3901695"/>
              </a:xfrm>
              <a:prstGeom prst="rect">
                <a:avLst/>
              </a:prstGeom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4762722" y="2538039"/>
                <a:ext cx="3348844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First </a:t>
                </a:r>
                <a:r>
                  <a:rPr lang="en-US" sz="2400" dirty="0"/>
                  <a:t>d</a:t>
                </a:r>
                <a:r>
                  <a:rPr lang="en-US" sz="2400" dirty="0" smtClean="0"/>
                  <a:t>efinition of “cells”</a:t>
                </a:r>
              </a:p>
              <a:p>
                <a:r>
                  <a:rPr lang="en-US" sz="2400" dirty="0"/>
                  <a:t>u</a:t>
                </a:r>
                <a:r>
                  <a:rPr lang="en-US" sz="2400" dirty="0" smtClean="0"/>
                  <a:t>sing a microscope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5085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Σάρωσης </a:t>
            </a:r>
            <a:r>
              <a:rPr lang="en-US" sz="2400" dirty="0"/>
              <a:t>/ </a:t>
            </a:r>
            <a:r>
              <a:rPr lang="en-US" sz="2400" dirty="0" smtClean="0"/>
              <a:t>Scanning </a:t>
            </a:r>
            <a:r>
              <a:rPr lang="en-US" sz="2400" dirty="0"/>
              <a:t>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8" name="Picture 2" descr="panel_01_01g_0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2" r="-313"/>
          <a:stretch/>
        </p:blipFill>
        <p:spPr bwMode="auto">
          <a:xfrm>
            <a:off x="88273" y="965796"/>
            <a:ext cx="6091450" cy="54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8273" y="596464"/>
            <a:ext cx="4728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Κροσσοί από τριχωτό κύτταρο του έσω ωτός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70968" y="4558290"/>
            <a:ext cx="128822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Hair Cells </a:t>
            </a:r>
          </a:p>
          <a:p>
            <a:r>
              <a:rPr lang="en-US" dirty="0" smtClean="0"/>
              <a:t>In Cochlea</a:t>
            </a:r>
            <a:endParaRPr lang="en-US" dirty="0"/>
          </a:p>
        </p:txBody>
      </p:sp>
      <p:sp>
        <p:nvSpPr>
          <p:cNvPr id="9" name="Left Arrow 8"/>
          <p:cNvSpPr/>
          <p:nvPr/>
        </p:nvSpPr>
        <p:spPr>
          <a:xfrm>
            <a:off x="4094541" y="4587006"/>
            <a:ext cx="284343" cy="30299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412897" y="3701584"/>
            <a:ext cx="13648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Optical </a:t>
            </a:r>
          </a:p>
          <a:p>
            <a:r>
              <a:rPr lang="en-US" dirty="0" smtClean="0"/>
              <a:t>Microscope</a:t>
            </a:r>
          </a:p>
          <a:p>
            <a:r>
              <a:rPr lang="en-US" dirty="0" smtClean="0"/>
              <a:t>.vs.</a:t>
            </a:r>
            <a:endParaRPr lang="en-US" dirty="0"/>
          </a:p>
        </p:txBody>
      </p:sp>
      <p:sp>
        <p:nvSpPr>
          <p:cNvPr id="11" name="Left Arrow 10"/>
          <p:cNvSpPr/>
          <p:nvPr/>
        </p:nvSpPr>
        <p:spPr>
          <a:xfrm rot="5400000">
            <a:off x="4825761" y="3447562"/>
            <a:ext cx="284343" cy="302990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r="27341" b="15760"/>
          <a:stretch/>
        </p:blipFill>
        <p:spPr>
          <a:xfrm>
            <a:off x="5989661" y="4027845"/>
            <a:ext cx="3023208" cy="215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76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Ηλεκτρονικό Μικροσκόπιο Σάρωσης </a:t>
            </a:r>
            <a:r>
              <a:rPr lang="en-US" sz="2400" dirty="0"/>
              <a:t>/ </a:t>
            </a:r>
            <a:r>
              <a:rPr lang="en-US" sz="2400" dirty="0" smtClean="0"/>
              <a:t>Scanning </a:t>
            </a:r>
            <a:r>
              <a:rPr lang="en-US" sz="2400" dirty="0"/>
              <a:t>electron </a:t>
            </a:r>
            <a:r>
              <a:rPr lang="en-US" sz="2400" dirty="0" smtClean="0"/>
              <a:t>microscopy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8" name="Picture 2" descr="panel_01_01g_0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2" r="36991"/>
          <a:stretch/>
        </p:blipFill>
        <p:spPr bwMode="auto">
          <a:xfrm>
            <a:off x="88273" y="965796"/>
            <a:ext cx="3826184" cy="544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146" y="701319"/>
            <a:ext cx="4747723" cy="5706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273" y="529772"/>
            <a:ext cx="4728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Κροσσοί από τριχωτό κύτταρο του έσω ωτός 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838632" y="965796"/>
            <a:ext cx="1105760" cy="4682666"/>
            <a:chOff x="3838632" y="965796"/>
            <a:chExt cx="1105760" cy="4663713"/>
          </a:xfrm>
        </p:grpSpPr>
        <p:sp>
          <p:nvSpPr>
            <p:cNvPr id="15" name="Oval 14"/>
            <p:cNvSpPr/>
            <p:nvPr/>
          </p:nvSpPr>
          <p:spPr>
            <a:xfrm>
              <a:off x="4688484" y="4317498"/>
              <a:ext cx="255908" cy="47800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>
              <a:endCxn id="15" idx="0"/>
            </p:cNvCxnSpPr>
            <p:nvPr/>
          </p:nvCxnSpPr>
          <p:spPr>
            <a:xfrm>
              <a:off x="3838632" y="965796"/>
              <a:ext cx="977806" cy="335170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3838632" y="4795506"/>
              <a:ext cx="977806" cy="83400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4350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/>
              <a:t>Εργαστηριακές Εφαρμογές Μικροσκοπίας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71" y="2852743"/>
            <a:ext cx="4113846" cy="36577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377" y="2631606"/>
            <a:ext cx="3805906" cy="3878922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65" t="50640" r="10762" b="24014"/>
          <a:stretch/>
        </p:blipFill>
        <p:spPr bwMode="auto">
          <a:xfrm>
            <a:off x="3019921" y="1307603"/>
            <a:ext cx="2497791" cy="2109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70434" y="703298"/>
            <a:ext cx="8149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Live cell &amp; sperm monitoring  (smartphone microscopy)</a:t>
            </a:r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9996" y="1396466"/>
            <a:ext cx="3203692" cy="96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20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/>
              <a:t>Εργαστηριακές Εφαρμογές </a:t>
            </a:r>
            <a:r>
              <a:rPr lang="el-GR" sz="2400" dirty="0" smtClean="0"/>
              <a:t>Μικροσκοπίας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0434" y="703298"/>
            <a:ext cx="8149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Live cell &amp; sperm monitoring  (smartphone microscopy)</a:t>
            </a:r>
            <a:endParaRPr lang="en-US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234" y="3528232"/>
            <a:ext cx="6958959" cy="28402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46" y="1617192"/>
            <a:ext cx="3578890" cy="24226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996" y="1396466"/>
            <a:ext cx="3203692" cy="96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3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1295" y="1838592"/>
            <a:ext cx="8132213" cy="26157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THE END</a:t>
            </a:r>
          </a:p>
          <a:p>
            <a:pPr algn="ctr"/>
            <a:r>
              <a:rPr lang="en-US" sz="4800" dirty="0" smtClean="0"/>
              <a:t>OF CHAPTER</a:t>
            </a:r>
          </a:p>
          <a:p>
            <a:pPr algn="ctr"/>
            <a:r>
              <a:rPr lang="en-US" sz="4800" dirty="0" smtClean="0"/>
              <a:t>MICROSCOPY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37660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Προκαρυωτικά (~βακτήρια) </a:t>
            </a:r>
            <a:r>
              <a:rPr lang="en-US" dirty="0" err="1" smtClean="0">
                <a:sym typeface="Wingdings"/>
              </a:rPr>
              <a:t>vs</a:t>
            </a:r>
            <a:r>
              <a:rPr lang="el-GR" dirty="0" smtClean="0">
                <a:sym typeface="Wingdings"/>
              </a:rPr>
              <a:t> </a:t>
            </a:r>
            <a:r>
              <a:rPr lang="el-GR" dirty="0" smtClean="0"/>
              <a:t>Ευκαρυωτικά</a:t>
            </a:r>
            <a:r>
              <a:rPr lang="en-US" dirty="0" smtClean="0"/>
              <a:t> </a:t>
            </a:r>
            <a:r>
              <a:rPr lang="el-GR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408636" y="6129733"/>
            <a:ext cx="2974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cell: ~3.5 billion years!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72" y="747285"/>
            <a:ext cx="8788934" cy="539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83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panel_01_02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9"/>
          <a:stretch/>
        </p:blipFill>
        <p:spPr bwMode="auto">
          <a:xfrm>
            <a:off x="6464607" y="694997"/>
            <a:ext cx="2310785" cy="481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600" dirty="0" smtClean="0"/>
              <a:t>Τα προκαρυωτικά δεν έχουν πυρήνα</a:t>
            </a:r>
            <a:r>
              <a:rPr lang="en-US" sz="2600" dirty="0" smtClean="0"/>
              <a:t>. </a:t>
            </a:r>
            <a:r>
              <a:rPr lang="el-GR" sz="2600" dirty="0" smtClean="0"/>
              <a:t>Γρήγορη ανάπτυξη &amp; εξέλιξη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5" name="Picture 2" descr="figure_01_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2" y="694997"/>
            <a:ext cx="5029236" cy="278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50238" y="825578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0"/>
              <a:buChar char="ß"/>
            </a:pPr>
            <a:r>
              <a:rPr lang="en-US" dirty="0" err="1" smtClean="0"/>
              <a:t>e.coli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18758" y="5426695"/>
            <a:ext cx="34034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They can divide every 20min</a:t>
            </a:r>
          </a:p>
          <a:p>
            <a:r>
              <a:rPr lang="en-US" dirty="0" smtClean="0"/>
              <a:t>(in 11hours </a:t>
            </a:r>
            <a:r>
              <a:rPr lang="en-US" dirty="0" smtClean="0">
                <a:sym typeface="Wingdings"/>
              </a:rPr>
              <a:t> 8 billions) </a:t>
            </a:r>
          </a:p>
        </p:txBody>
      </p:sp>
      <p:pic>
        <p:nvPicPr>
          <p:cNvPr id="8" name="Picture 2" descr="figure_01_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3" y="3794706"/>
            <a:ext cx="5597756" cy="2179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7486328" y="739991"/>
            <a:ext cx="1418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 smtClean="0"/>
              <a:t>Βακτηρίδια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25005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400" dirty="0" smtClean="0"/>
              <a:t>Τα ευκαρυωτικά έχουν πυρήνα για αποθήκευση πληροφοριών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466" y="516174"/>
            <a:ext cx="5926116" cy="599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00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l-GR" sz="2400" dirty="0" smtClean="0"/>
              <a:t>Τα ευκαρυωτικά έχουν πυρήνα για αποθήκευση πληροφοριών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50" y="599735"/>
            <a:ext cx="7619305" cy="57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10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Βασικά στοιχεία Κυττάρου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8" name="Picture 2" descr="figure_01_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1" y="937785"/>
            <a:ext cx="8885150" cy="484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603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Τι είναι ζωή?</a:t>
            </a:r>
            <a:r>
              <a:rPr lang="en-US" dirty="0" smtClean="0"/>
              <a:t> / How do we define life?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392" y="610255"/>
            <a:ext cx="9079608" cy="2541407"/>
          </a:xfrm>
        </p:spPr>
        <p:txBody>
          <a:bodyPr>
            <a:noAutofit/>
          </a:bodyPr>
          <a:lstStyle/>
          <a:p>
            <a:r>
              <a:rPr lang="el-GR" dirty="0" smtClean="0"/>
              <a:t>Όλα τα έμβια όντα αποτελούνται από κύτταρα</a:t>
            </a:r>
          </a:p>
          <a:p>
            <a:pPr marL="0" indent="0">
              <a:buNone/>
            </a:pPr>
            <a:endParaRPr lang="el-GR" dirty="0" smtClean="0"/>
          </a:p>
          <a:p>
            <a:pPr lvl="1"/>
            <a:r>
              <a:rPr lang="el-GR" b="1" dirty="0" smtClean="0"/>
              <a:t>Τι είναι κύτταρο</a:t>
            </a:r>
            <a:r>
              <a:rPr lang="el-GR" b="1" dirty="0"/>
              <a:t>?</a:t>
            </a:r>
            <a:endParaRPr lang="el-GR" b="1" dirty="0" smtClean="0"/>
          </a:p>
          <a:p>
            <a:pPr lvl="2"/>
            <a:r>
              <a:rPr lang="el-GR" dirty="0" smtClean="0"/>
              <a:t>Η μικρότερη δυνατή βιολογική μονάδα με την ικ</a:t>
            </a:r>
            <a:r>
              <a:rPr lang="el-GR" dirty="0"/>
              <a:t>α</a:t>
            </a:r>
            <a:r>
              <a:rPr lang="el-GR" dirty="0" smtClean="0"/>
              <a:t>νότητα να αυξάνει και να διαιρείται</a:t>
            </a:r>
          </a:p>
          <a:p>
            <a:pPr lvl="2"/>
            <a:r>
              <a:rPr lang="el-GR" b="1" i="1" dirty="0" smtClean="0"/>
              <a:t>Ένα </a:t>
            </a:r>
            <a:r>
              <a:rPr lang="el-GR" b="1" i="1" dirty="0"/>
              <a:t>δ</a:t>
            </a:r>
            <a:r>
              <a:rPr lang="el-GR" b="1" i="1" dirty="0" smtClean="0"/>
              <a:t>υναμικό σύστημα λήψης αποφάσεων</a:t>
            </a:r>
          </a:p>
          <a:p>
            <a:pPr lvl="2"/>
            <a:r>
              <a:rPr lang="el-GR" dirty="0" smtClean="0"/>
              <a:t>Η θεμελιώδη μονάδα ζωής</a:t>
            </a:r>
            <a:endParaRPr lang="el-GR" dirty="0"/>
          </a:p>
          <a:p>
            <a:pPr marL="548640" lvl="2" indent="0">
              <a:buNone/>
            </a:pPr>
            <a:endParaRPr lang="el-GR" dirty="0"/>
          </a:p>
          <a:p>
            <a:pPr marL="548640" lvl="2" indent="0">
              <a:buNone/>
            </a:pPr>
            <a:endParaRPr lang="el-GR" dirty="0" smtClean="0"/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6510528"/>
            <a:ext cx="1524000" cy="329184"/>
          </a:xfrm>
        </p:spPr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Content Placeholder 5"/>
          <p:cNvSpPr txBox="1">
            <a:spLocks/>
          </p:cNvSpPr>
          <p:nvPr/>
        </p:nvSpPr>
        <p:spPr>
          <a:xfrm>
            <a:off x="64392" y="3575019"/>
            <a:ext cx="9015216" cy="1662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 smtClean="0"/>
              <a:t>Η «ζωή» είναι εύκολο να αναγνωριστεί αλλά δύσκολο να οριστεί</a:t>
            </a:r>
            <a:r>
              <a:rPr lang="en-US" dirty="0" smtClean="0"/>
              <a:t>. </a:t>
            </a:r>
            <a:r>
              <a:rPr lang="el-GR" dirty="0" smtClean="0"/>
              <a:t>Τα βασικά χαρακτηριστικά της είναι:</a:t>
            </a:r>
          </a:p>
          <a:p>
            <a:pPr marL="0" indent="0">
              <a:buFont typeface="Arial" pitchFamily="34" charset="0"/>
              <a:buNone/>
            </a:pPr>
            <a:r>
              <a:rPr lang="el-GR" sz="1800" dirty="0" smtClean="0"/>
              <a:t>	- Είναι οργανωμένη</a:t>
            </a:r>
          </a:p>
          <a:p>
            <a:pPr marL="0" indent="0">
              <a:buFont typeface="Arial" pitchFamily="34" charset="0"/>
              <a:buNone/>
            </a:pPr>
            <a:r>
              <a:rPr lang="el-GR" sz="1800" dirty="0"/>
              <a:t>	</a:t>
            </a:r>
            <a:r>
              <a:rPr lang="el-GR" sz="1800" dirty="0" smtClean="0"/>
              <a:t>- Αναπαράγεται και αναπτύσεται</a:t>
            </a:r>
          </a:p>
          <a:p>
            <a:pPr marL="0" indent="0">
              <a:buFont typeface="Arial" pitchFamily="34" charset="0"/>
              <a:buNone/>
            </a:pPr>
            <a:r>
              <a:rPr lang="el-GR" sz="1800" dirty="0"/>
              <a:t>	</a:t>
            </a:r>
            <a:r>
              <a:rPr lang="el-GR" sz="1800" dirty="0" smtClean="0"/>
              <a:t>- Δέχεται ερεθίσματα και αντιδρά (λαμβάνει αποφάσεις)</a:t>
            </a:r>
          </a:p>
          <a:p>
            <a:pPr marL="0" indent="0">
              <a:buFont typeface="Arial" pitchFamily="34" charset="0"/>
              <a:buNone/>
            </a:pPr>
            <a:r>
              <a:rPr lang="el-GR" sz="1800" dirty="0"/>
              <a:t>	</a:t>
            </a:r>
            <a:endParaRPr lang="el-GR" sz="1800" dirty="0" smtClean="0"/>
          </a:p>
          <a:p>
            <a:pPr marL="0" indent="0">
              <a:buFont typeface="Arial" pitchFamily="34" charset="0"/>
              <a:buNone/>
            </a:pPr>
            <a:r>
              <a:rPr lang="el-GR" sz="1800" dirty="0"/>
              <a:t>	</a:t>
            </a:r>
            <a:endParaRPr lang="el-GR" sz="1800" dirty="0" smtClean="0"/>
          </a:p>
          <a:p>
            <a:pPr marL="0" indent="0">
              <a:buFont typeface="Arial" pitchFamily="34" charset="0"/>
              <a:buNone/>
            </a:pPr>
            <a:r>
              <a:rPr lang="el-GR" sz="1800" dirty="0"/>
              <a:t>	</a:t>
            </a:r>
            <a:r>
              <a:rPr lang="el-GR" sz="1800" dirty="0" smtClean="0"/>
              <a:t> </a:t>
            </a:r>
          </a:p>
          <a:p>
            <a:pPr marL="0" indent="0">
              <a:buFont typeface="Arial" pitchFamily="34" charset="0"/>
              <a:buNone/>
            </a:pPr>
            <a:endParaRPr lang="el-GR" sz="1800" dirty="0" smtClean="0"/>
          </a:p>
        </p:txBody>
      </p:sp>
    </p:spTree>
    <p:extLst>
      <p:ext uri="{BB962C8B-B14F-4D97-AF65-F5344CB8AC3E}">
        <p14:creationId xmlns:p14="http://schemas.microsoft.com/office/powerpoint/2010/main" val="1702230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Ο πυρήνας περιέχει </a:t>
            </a:r>
            <a:r>
              <a:rPr lang="en-US" dirty="0" smtClean="0"/>
              <a:t>DNA </a:t>
            </a:r>
            <a:r>
              <a:rPr lang="el-GR" dirty="0" smtClean="0"/>
              <a:t>το οποίο είναι διπλωμένο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5" name="Picture 2" descr="figure_01_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0283"/>
            <a:ext cx="8531225" cy="560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7721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Ο πυρήνας περιέχει </a:t>
            </a:r>
            <a:r>
              <a:rPr lang="en-US" dirty="0" smtClean="0"/>
              <a:t>DNA </a:t>
            </a:r>
            <a:r>
              <a:rPr lang="el-GR" dirty="0" smtClean="0"/>
              <a:t>το οποίο είναι διπλωμένο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6" name="Picture 2" descr="figure_01_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1" y="547720"/>
            <a:ext cx="9168121" cy="46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47720"/>
            <a:ext cx="5864859" cy="574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42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Τα μιτοχόνδρια παράγουν ενέργεια και έχουν </a:t>
            </a:r>
            <a:r>
              <a:rPr lang="en-US" dirty="0" smtClean="0"/>
              <a:t>DNA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8" name="Picture 2" descr="figure_01_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547720"/>
            <a:ext cx="7678738" cy="59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0754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7256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Συμβίωση: Τα μιτοχόνδρια προήλθαν από εγκολπομένα βακτήρια και ενώθηκαν με το ευκαρυωτικό κύτταρο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9" name="Picture 2" descr="figure_01_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19674"/>
            <a:ext cx="8531225" cy="5247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538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Στο ενδοπλασματικό δίκτυο γίνεται πρωτεϊνοσύνθεση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5" name="Picture 2" descr="figure_01_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32" y="600823"/>
            <a:ext cx="8011015" cy="590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447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 </a:t>
            </a:r>
            <a:r>
              <a:rPr lang="el-GR" dirty="0" smtClean="0"/>
              <a:t>συκευή </a:t>
            </a:r>
            <a:r>
              <a:rPr lang="en-US" dirty="0" smtClean="0"/>
              <a:t>Golgi </a:t>
            </a:r>
            <a:r>
              <a:rPr lang="el-GR" dirty="0" smtClean="0"/>
              <a:t>συνθέτει μόρια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6" name="Picture 2" descr="figure_01_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0" y="547720"/>
            <a:ext cx="7442639" cy="59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661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Εισαγωγή και εξαγωγή υλικών στο κύτταρο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5" name="Picture 2" descr="figure_01_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999" y="547720"/>
            <a:ext cx="5014310" cy="582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438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Πυκνό κυτταρόπλασμα (</a:t>
            </a:r>
            <a:r>
              <a:rPr lang="en-US" dirty="0" smtClean="0"/>
              <a:t> </a:t>
            </a:r>
            <a:r>
              <a:rPr lang="el-GR" dirty="0" smtClean="0"/>
              <a:t>38</a:t>
            </a:r>
            <a:r>
              <a:rPr lang="en-US" dirty="0" smtClean="0"/>
              <a:t>- sec 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515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Μηχανική στήριξη: Κυτταροσκελετός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68</a:t>
            </a:fld>
            <a:endParaRPr lang="en-US" dirty="0"/>
          </a:p>
        </p:txBody>
      </p:sp>
      <p:pic>
        <p:nvPicPr>
          <p:cNvPr id="5" name="Picture 2" descr="figure_01_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82" y="1536699"/>
            <a:ext cx="9215670" cy="409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7217" y="1019404"/>
            <a:ext cx="24032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Νημάτια Ακτίνης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327110" y="1015142"/>
            <a:ext cx="2560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Μικροσωληνίσκοι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489922" y="1019404"/>
            <a:ext cx="2454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Ενδιάμεσα Ινίδια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885577" y="5800902"/>
            <a:ext cx="881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Actin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94454" y="5800902"/>
            <a:ext cx="1929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Microtubules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889481" y="5385403"/>
            <a:ext cx="18954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Intermediate </a:t>
            </a:r>
          </a:p>
          <a:p>
            <a:pPr algn="ctr"/>
            <a:r>
              <a:rPr lang="en-US" sz="2400" dirty="0" smtClean="0"/>
              <a:t>filaments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1643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Μικροσωληνίσκοι</a:t>
            </a:r>
            <a:r>
              <a:rPr lang="en-US" dirty="0" smtClean="0"/>
              <a:t> </a:t>
            </a:r>
            <a:r>
              <a:rPr lang="el-GR" dirty="0" smtClean="0"/>
              <a:t>κατά την διαίρεση του κυττάρου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12" name="Picture 2" descr="figure_01_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06" y="547720"/>
            <a:ext cx="8651223" cy="59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266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Από το κύτταρο στον οργανισμό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995667" y="3514809"/>
            <a:ext cx="2546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b="1" dirty="0" smtClean="0"/>
              <a:t>Επίπεδα Οργάνωσης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t="6982"/>
          <a:stretch/>
        </p:blipFill>
        <p:spPr>
          <a:xfrm>
            <a:off x="462376" y="3662773"/>
            <a:ext cx="8238729" cy="16967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76" y="1871807"/>
            <a:ext cx="8442540" cy="19387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23721" y="1430402"/>
            <a:ext cx="7063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dirty="0" smtClean="0"/>
              <a:t>Οργάνωση Συστήματων Λήψης Αποφάσεων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792" y="724769"/>
            <a:ext cx="876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Βασικό στοιχείο της «ζωής» είναι η αντίδραση σε ερεθίσματα και η λήψη αποφάσεων 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323721" y="1520193"/>
            <a:ext cx="7581195" cy="4664105"/>
            <a:chOff x="1323721" y="1520193"/>
            <a:chExt cx="7581195" cy="4664105"/>
          </a:xfrm>
        </p:grpSpPr>
        <p:grpSp>
          <p:nvGrpSpPr>
            <p:cNvPr id="30" name="Group 29"/>
            <p:cNvGrpSpPr/>
            <p:nvPr/>
          </p:nvGrpSpPr>
          <p:grpSpPr>
            <a:xfrm>
              <a:off x="1323721" y="1520193"/>
              <a:ext cx="6749883" cy="1609130"/>
              <a:chOff x="1323721" y="2671152"/>
              <a:chExt cx="6749883" cy="1609130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1323721" y="2671152"/>
                <a:ext cx="966769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b="1" dirty="0" smtClean="0">
                    <a:solidFill>
                      <a:srgbClr val="FF0000"/>
                    </a:solidFill>
                  </a:rPr>
                  <a:t>Χ </a:t>
                </a:r>
                <a:r>
                  <a:rPr lang="el-GR" sz="7200" b="1" dirty="0" smtClean="0">
                    <a:solidFill>
                      <a:srgbClr val="FF0000"/>
                    </a:solidFill>
                  </a:rPr>
                  <a:t>?</a:t>
                </a:r>
                <a:endParaRPr lang="en-US" sz="7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883250" y="3286705"/>
                <a:ext cx="458379" cy="584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3200" b="1" dirty="0" smtClean="0">
                    <a:solidFill>
                      <a:srgbClr val="FF0000"/>
                    </a:solidFill>
                  </a:rPr>
                  <a:t>Χ</a:t>
                </a:r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7" name="Straight Arrow Connector 16"/>
              <p:cNvCxnSpPr/>
              <p:nvPr/>
            </p:nvCxnSpPr>
            <p:spPr>
              <a:xfrm>
                <a:off x="1740219" y="3655457"/>
                <a:ext cx="1128794" cy="0"/>
              </a:xfrm>
              <a:prstGeom prst="straightConnector1">
                <a:avLst/>
              </a:prstGeom>
              <a:ln w="57150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>
                <a:off x="3341629" y="3655457"/>
                <a:ext cx="922697" cy="0"/>
              </a:xfrm>
              <a:prstGeom prst="straightConnector1">
                <a:avLst/>
              </a:prstGeom>
              <a:ln w="57150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4215201" y="3190589"/>
                <a:ext cx="56102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4400" b="1" dirty="0" smtClean="0">
                    <a:solidFill>
                      <a:srgbClr val="FF0000"/>
                    </a:solidFill>
                  </a:rPr>
                  <a:t>Χ</a:t>
                </a:r>
                <a:endParaRPr lang="en-US" sz="44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5" name="Straight Arrow Connector 24"/>
              <p:cNvCxnSpPr/>
              <p:nvPr/>
            </p:nvCxnSpPr>
            <p:spPr>
              <a:xfrm>
                <a:off x="4748244" y="3655457"/>
                <a:ext cx="922697" cy="0"/>
              </a:xfrm>
              <a:prstGeom prst="straightConnector1">
                <a:avLst/>
              </a:prstGeom>
              <a:ln w="57150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5653172" y="3096509"/>
                <a:ext cx="64655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5400" b="1" dirty="0" smtClean="0">
                    <a:solidFill>
                      <a:srgbClr val="FF0000"/>
                    </a:solidFill>
                  </a:rPr>
                  <a:t>Χ</a:t>
                </a:r>
                <a:endParaRPr lang="en-US" sz="54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7" name="Straight Arrow Connector 26"/>
              <p:cNvCxnSpPr/>
              <p:nvPr/>
            </p:nvCxnSpPr>
            <p:spPr>
              <a:xfrm>
                <a:off x="6299728" y="3625551"/>
                <a:ext cx="922697" cy="0"/>
              </a:xfrm>
              <a:prstGeom prst="straightConnector1">
                <a:avLst/>
              </a:prstGeom>
              <a:ln w="57150" cmpd="sng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>
                <a:off x="7204656" y="2956843"/>
                <a:ext cx="86894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8000" b="1" dirty="0" smtClean="0">
                    <a:solidFill>
                      <a:srgbClr val="FF0000"/>
                    </a:solidFill>
                  </a:rPr>
                  <a:t>Χ</a:t>
                </a:r>
                <a:endParaRPr lang="en-US" sz="8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2624050" y="5814966"/>
              <a:ext cx="62808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l-GR" dirty="0" smtClean="0"/>
                <a:t>....και κάποιες φορές οι αποφάσεις είναι «λανθασμένες»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77828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ΠΡΟΤΥΠΟΙ ΟΡΓΑΝΙΣΜΟΙ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70</a:t>
            </a:fld>
            <a:endParaRPr lang="en-US" dirty="0"/>
          </a:p>
        </p:txBody>
      </p:sp>
      <p:pic>
        <p:nvPicPr>
          <p:cNvPr id="5" name="Picture 2" descr="table_01_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72" y="547721"/>
            <a:ext cx="8605134" cy="59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032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Πρωκαρυωτικό μοντέλο: Βακτήριο Ε.</a:t>
            </a:r>
            <a:r>
              <a:rPr lang="en-US" dirty="0" smtClean="0"/>
              <a:t>coli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0381" y="634200"/>
            <a:ext cx="376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Διαβίει στο έντερο. Αυξάνει εύκολα</a:t>
            </a:r>
            <a:r>
              <a:rPr lang="el-GR" dirty="0"/>
              <a:t>.</a:t>
            </a:r>
            <a:r>
              <a:rPr lang="el-GR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52" y="1141004"/>
            <a:ext cx="5892800" cy="4876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065" y="1513705"/>
            <a:ext cx="4244086" cy="423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77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Ευκαρυωτικό μοντέλο: Μαγία Μπύρας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0381" y="634200"/>
            <a:ext cx="5900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Ζυμομύκυτας</a:t>
            </a:r>
            <a:r>
              <a:rPr lang="en-US" sz="2400" dirty="0"/>
              <a:t>:</a:t>
            </a:r>
            <a:r>
              <a:rPr lang="el-GR" sz="2400" dirty="0" smtClean="0"/>
              <a:t> </a:t>
            </a:r>
            <a:r>
              <a:rPr lang="en-US" sz="2400" dirty="0" smtClean="0"/>
              <a:t>Saccharomyces </a:t>
            </a:r>
            <a:r>
              <a:rPr lang="en-US" sz="2400" dirty="0" err="1" smtClean="0"/>
              <a:t>Cerevisiae</a:t>
            </a:r>
            <a:endParaRPr lang="en-US" sz="2400" dirty="0"/>
          </a:p>
        </p:txBody>
      </p:sp>
      <p:pic>
        <p:nvPicPr>
          <p:cNvPr id="8" name="Picture 2" descr="figure_01_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81" y="1171006"/>
            <a:ext cx="5216003" cy="460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9413" y="1171006"/>
            <a:ext cx="2959100" cy="2692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9413" y="3863406"/>
            <a:ext cx="2959100" cy="2035769"/>
          </a:xfrm>
          <a:prstGeom prst="rect">
            <a:avLst/>
          </a:prstGeom>
        </p:spPr>
      </p:pic>
      <p:pic>
        <p:nvPicPr>
          <p:cNvPr id="10" name="Picture 2" descr="figure_01_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778690"/>
            <a:ext cx="85312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991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οντέλο</a:t>
            </a:r>
            <a:r>
              <a:rPr lang="en-US" dirty="0" smtClean="0"/>
              <a:t> </a:t>
            </a:r>
            <a:r>
              <a:rPr lang="el-GR" dirty="0" smtClean="0"/>
              <a:t>φυτού: </a:t>
            </a:r>
            <a:r>
              <a:rPr lang="en-US" dirty="0" smtClean="0"/>
              <a:t>Arabidopsis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10" name="Picture 2" descr="figure_01_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934" y="719794"/>
            <a:ext cx="2683511" cy="579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630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/>
              <a:t>M</a:t>
            </a:r>
            <a:r>
              <a:rPr lang="el-GR" dirty="0"/>
              <a:t>οντέλα</a:t>
            </a:r>
            <a:r>
              <a:rPr lang="en-US" dirty="0"/>
              <a:t> </a:t>
            </a:r>
            <a:r>
              <a:rPr lang="el-GR" dirty="0"/>
              <a:t>ζώων: Μύγα, Σκουλήκι και Ποντίκι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7" name="Picture 2" descr="figure_01_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353000" y="2647962"/>
            <a:ext cx="3959174" cy="12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8916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</a:t>
            </a:r>
            <a:r>
              <a:rPr lang="en-US" dirty="0" smtClean="0"/>
              <a:t> </a:t>
            </a:r>
            <a:r>
              <a:rPr lang="el-GR" dirty="0" smtClean="0"/>
              <a:t>ζώων: Σκουλήκι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724891" y="3059668"/>
            <a:ext cx="4103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MOV-L02-10-Automated_Platfworm.wmv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432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</a:t>
            </a:r>
            <a:r>
              <a:rPr lang="en-US" dirty="0" smtClean="0"/>
              <a:t> </a:t>
            </a:r>
            <a:r>
              <a:rPr lang="el-GR" dirty="0" smtClean="0"/>
              <a:t>ζώων: Μύγα, Σκουλήκι</a:t>
            </a:r>
            <a:r>
              <a:rPr lang="en-US" dirty="0" smtClean="0"/>
              <a:t>, </a:t>
            </a:r>
            <a:r>
              <a:rPr lang="el-GR" dirty="0" smtClean="0"/>
              <a:t>Ψάρι και Ποντίκι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76</a:t>
            </a:fld>
            <a:endParaRPr lang="en-US" dirty="0"/>
          </a:p>
        </p:txBody>
      </p:sp>
      <p:pic>
        <p:nvPicPr>
          <p:cNvPr id="5" name="Picture 2" descr="figure_01_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10" y="932538"/>
            <a:ext cx="2249658" cy="172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figure_01_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78062" y="2128424"/>
            <a:ext cx="3499424" cy="110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igure_01_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418" y="946224"/>
            <a:ext cx="2062344" cy="34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211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Μύγα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77</a:t>
            </a:fld>
            <a:endParaRPr lang="en-US" dirty="0"/>
          </a:p>
        </p:txBody>
      </p:sp>
      <p:pic>
        <p:nvPicPr>
          <p:cNvPr id="5" name="Picture 2" descr="figure_01_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91" y="2486711"/>
            <a:ext cx="4986761" cy="3818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54772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" algn="just">
              <a:lnSpc>
                <a:spcPct val="100000"/>
              </a:lnSpc>
            </a:pPr>
            <a:r>
              <a:rPr lang="el-GR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Ομοιότητα με τον άνθρωπο</a:t>
            </a:r>
            <a:endParaRPr lang="el-GR" dirty="0"/>
          </a:p>
          <a:p>
            <a:pPr marL="800280" lvl="1" indent="-342720" algn="just">
              <a:lnSpc>
                <a:spcPct val="100000"/>
              </a:lnSpc>
              <a:buFont typeface="Wingdings" charset="2"/>
              <a:buChar char=""/>
            </a:pPr>
            <a:r>
              <a:rPr lang="el-GR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Περίπου το 75% των γνωστών γονιδίων ανθρώπινων ασθενειών έχουν αναγνωρίσιμη αντιστοιχία στο γονιδίωμα των δροσόφιλων</a:t>
            </a:r>
            <a:endParaRPr lang="el-GR" dirty="0"/>
          </a:p>
          <a:p>
            <a:pPr marL="800280" lvl="1" indent="-342720" algn="just">
              <a:lnSpc>
                <a:spcPct val="100000"/>
              </a:lnSpc>
              <a:buFont typeface="Wingdings" charset="2"/>
              <a:buChar char=""/>
            </a:pPr>
            <a:r>
              <a:rPr lang="el-GR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Το 50% των πρωτεϊνικών αλληλουχιών είναι αντίστοιχες των θηλαστικών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8865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Μύγα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78</a:t>
            </a:fld>
            <a:endParaRPr lang="en-US" dirty="0"/>
          </a:p>
        </p:txBody>
      </p:sp>
      <p:pic>
        <p:nvPicPr>
          <p:cNvPr id="6" name="Εικόνα 5"/>
          <p:cNvPicPr/>
          <p:nvPr/>
        </p:nvPicPr>
        <p:blipFill>
          <a:blip r:embed="rId2"/>
          <a:stretch/>
        </p:blipFill>
        <p:spPr>
          <a:xfrm>
            <a:off x="201148" y="747418"/>
            <a:ext cx="3074760" cy="5157000"/>
          </a:xfrm>
          <a:prstGeom prst="rect">
            <a:avLst/>
          </a:prstGeom>
          <a:ln>
            <a:noFill/>
          </a:ln>
        </p:spPr>
      </p:pic>
      <p:pic>
        <p:nvPicPr>
          <p:cNvPr id="7" name="Εικόνα 2"/>
          <p:cNvPicPr/>
          <p:nvPr/>
        </p:nvPicPr>
        <p:blipFill>
          <a:blip r:embed="rId3"/>
          <a:stretch/>
        </p:blipFill>
        <p:spPr>
          <a:xfrm>
            <a:off x="3803999" y="747417"/>
            <a:ext cx="4700881" cy="514214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6937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Μύγα</a:t>
            </a:r>
            <a:r>
              <a:rPr lang="en-US" dirty="0" smtClean="0"/>
              <a:t> (</a:t>
            </a:r>
            <a:r>
              <a:rPr lang="el-GR" dirty="0" smtClean="0"/>
              <a:t>συνεργασία με Κο Τρουγκάκο, ΕΚΠΑ)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3418" y="577775"/>
            <a:ext cx="5517604" cy="5170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l-G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Ζητούμενο η δημιουργία προγράμματος με τις εξής δυνατότητες</a:t>
            </a:r>
            <a:endParaRPr lang="el-GR" dirty="0"/>
          </a:p>
          <a:p>
            <a:pPr marL="285840" indent="-285480" algn="just">
              <a:lnSpc>
                <a:spcPct val="100000"/>
              </a:lnSpc>
              <a:buFont typeface="Arial"/>
              <a:buChar char="•"/>
            </a:pPr>
            <a:r>
              <a:rPr lang="el-G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Δημιουργία γραφικού περιβάλλοντος όπου</a:t>
            </a:r>
            <a:endParaRPr lang="el-GR" dirty="0"/>
          </a:p>
          <a:p>
            <a:pPr marL="743040" lvl="1" indent="-285480" algn="just">
              <a:lnSpc>
                <a:spcPct val="100000"/>
              </a:lnSpc>
              <a:buFont typeface="Arial"/>
              <a:buChar char="•"/>
            </a:pPr>
            <a:r>
              <a:rPr lang="el-G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ο χρήστης θα “φορτώνει” το βίντεο</a:t>
            </a:r>
            <a:endParaRPr lang="el-GR" dirty="0"/>
          </a:p>
          <a:p>
            <a:pPr marL="743040" lvl="1" indent="-285480" algn="just">
              <a:lnSpc>
                <a:spcPct val="100000"/>
              </a:lnSpc>
              <a:buFont typeface="Arial"/>
              <a:buChar char="•"/>
            </a:pPr>
            <a:r>
              <a:rPr lang="el-G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θα φαίνονται (και θα μπορούν να αποθηκευτούν) τα αποτελέσματα επεξεργασίας του βίντεο (π.χ. αριθμός μυγών, paths, ταχύτητες για το κάθε path, ιστόγραμμα ταχυτήτων)</a:t>
            </a:r>
            <a:endParaRPr lang="el-GR" dirty="0"/>
          </a:p>
          <a:p>
            <a:pPr marL="285840" indent="-285480" algn="just">
              <a:lnSpc>
                <a:spcPct val="100000"/>
              </a:lnSpc>
              <a:buFont typeface="Arial"/>
              <a:buChar char="•"/>
            </a:pPr>
            <a:r>
              <a:rPr lang="el-G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Δημιουργία διαδρομών (2D - paths) τις οποίες ακολούθησαν κατά την κίνηση τους τα δροσόφιλα</a:t>
            </a:r>
            <a:endParaRPr lang="el-GR" dirty="0"/>
          </a:p>
          <a:p>
            <a:pPr marL="285840" indent="-285480" algn="just">
              <a:lnSpc>
                <a:spcPct val="100000"/>
              </a:lnSpc>
              <a:buFont typeface="Arial"/>
              <a:buChar char="•"/>
            </a:pPr>
            <a:r>
              <a:rPr lang="el-GR" sz="2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Κατασκευή ιστογράμματος ταχυτήτων που ανέπτυξαν κατά την κίνηση τους τα δροσόφιλα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65615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</a:t>
            </a:r>
            <a:r>
              <a:rPr lang="el-GR" dirty="0" smtClean="0"/>
              <a:t>εκτελούν </a:t>
            </a:r>
            <a:r>
              <a:rPr lang="el-GR" dirty="0"/>
              <a:t>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392" y="610255"/>
            <a:ext cx="8636713" cy="4876800"/>
          </a:xfrm>
        </p:spPr>
        <p:txBody>
          <a:bodyPr/>
          <a:lstStyle/>
          <a:p>
            <a:r>
              <a:rPr lang="el-GR" dirty="0" smtClean="0"/>
              <a:t>Τα κύτταρα εμφανίζουν μεγάλη ποικιλότητα</a:t>
            </a:r>
          </a:p>
          <a:p>
            <a:pPr lvl="2"/>
            <a:endParaRPr lang="el-GR" dirty="0" smtClean="0"/>
          </a:p>
        </p:txBody>
      </p:sp>
      <p:pic>
        <p:nvPicPr>
          <p:cNvPr id="12" name="Picture 2" descr="figure_01_0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58" y="2020127"/>
            <a:ext cx="3706157" cy="4434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figure_01_0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080" y="2020127"/>
            <a:ext cx="2870419" cy="442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4431" y="1065437"/>
            <a:ext cx="3741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Νευρικό κύτταρο παραγκεφαλίδας</a:t>
            </a:r>
          </a:p>
          <a:p>
            <a:r>
              <a:rPr lang="el-GR" dirty="0" smtClean="0"/>
              <a:t>που δέχεται σήματα από ~100,000 </a:t>
            </a:r>
          </a:p>
          <a:p>
            <a:r>
              <a:rPr lang="el-GR" dirty="0"/>
              <a:t>ν</a:t>
            </a:r>
            <a:r>
              <a:rPr lang="el-GR" dirty="0" smtClean="0"/>
              <a:t>ευρικά κύτταρα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04986" y="1034077"/>
            <a:ext cx="3976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Πρωτόζωο Παραμήκιο (μονοκύτταρος οργανισμός) με βλεφαρίδες για διατροφή και κίνηση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32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</a:t>
            </a:r>
            <a:r>
              <a:rPr lang="en-US" dirty="0" smtClean="0"/>
              <a:t> </a:t>
            </a:r>
            <a:r>
              <a:rPr lang="el-GR" dirty="0" smtClean="0"/>
              <a:t>ζώων: </a:t>
            </a:r>
            <a:r>
              <a:rPr lang="el-GR" smtClean="0"/>
              <a:t>Σκουλήκι (</a:t>
            </a:r>
            <a:r>
              <a:rPr lang="en-US" smtClean="0"/>
              <a:t>C. Elegans)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775018" y="5566399"/>
            <a:ext cx="4103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MOV-L02-10-Automated_Platfworm.wmv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21" y="696368"/>
            <a:ext cx="7759700" cy="1308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21" y="2159000"/>
            <a:ext cx="57912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94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</a:t>
            </a:r>
            <a:r>
              <a:rPr lang="en-US" dirty="0" smtClean="0"/>
              <a:t> </a:t>
            </a:r>
            <a:r>
              <a:rPr lang="el-GR" dirty="0" smtClean="0"/>
              <a:t>ζώων: Σκουλήκι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7" name="Picture 2" descr="figure_01_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353000" y="2647962"/>
            <a:ext cx="3959174" cy="125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174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</a:t>
            </a:r>
            <a:r>
              <a:rPr lang="en-US" dirty="0" smtClean="0"/>
              <a:t> </a:t>
            </a:r>
            <a:r>
              <a:rPr lang="el-GR" dirty="0" smtClean="0"/>
              <a:t>ζώων: Ψάρι (</a:t>
            </a:r>
            <a:r>
              <a:rPr lang="en-US" dirty="0" smtClean="0"/>
              <a:t>zebra fish)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82</a:t>
            </a:fld>
            <a:endParaRPr lang="en-US" dirty="0"/>
          </a:p>
        </p:txBody>
      </p:sp>
      <p:pic>
        <p:nvPicPr>
          <p:cNvPr id="5" name="Picture 2" descr="figure_01_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063" y="786640"/>
            <a:ext cx="3386550" cy="57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724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 ποιο</a:t>
            </a:r>
            <a:r>
              <a:rPr lang="en-US" dirty="0" smtClean="0"/>
              <a:t> </a:t>
            </a:r>
            <a:r>
              <a:rPr lang="el-GR" dirty="0" smtClean="0"/>
              <a:t>κοντά στον άνθρωπο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83</a:t>
            </a:fld>
            <a:endParaRPr lang="en-US" dirty="0"/>
          </a:p>
        </p:txBody>
      </p:sp>
      <p:pic>
        <p:nvPicPr>
          <p:cNvPr id="5" name="Picture 2" descr="figure_01_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79600"/>
            <a:ext cx="8531225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935965"/>
            <a:ext cx="9144000" cy="516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 spc="-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dirty="0" smtClean="0"/>
              <a:t>Ανθρώπινα κύτταρα (</a:t>
            </a:r>
            <a:r>
              <a:rPr lang="en-US" dirty="0" smtClean="0"/>
              <a:t>primary cells and cell lines)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724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54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</a:t>
            </a:r>
            <a:r>
              <a:rPr lang="el-GR" dirty="0" smtClean="0"/>
              <a:t>οντέλα</a:t>
            </a:r>
            <a:r>
              <a:rPr lang="en-US" dirty="0" smtClean="0"/>
              <a:t> </a:t>
            </a:r>
            <a:r>
              <a:rPr lang="el-GR" dirty="0" smtClean="0"/>
              <a:t>ζώων: Ποντίκια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5" name="Picture 2" descr="figure_01_3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92"/>
          <a:stretch/>
        </p:blipFill>
        <p:spPr bwMode="auto">
          <a:xfrm>
            <a:off x="1152921" y="547720"/>
            <a:ext cx="6316002" cy="596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724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665"/>
            <a:ext cx="9144000" cy="516175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Σύγκριση Αλληλουχίας Γονιδιώματος αποκαλύπτει την κοινή καταγωγή και την ομοιότητα μεταξύ οργανισμών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85</a:t>
            </a:fld>
            <a:endParaRPr lang="en-US" dirty="0"/>
          </a:p>
        </p:txBody>
      </p:sp>
      <p:pic>
        <p:nvPicPr>
          <p:cNvPr id="6" name="Picture 2" descr="figure_01_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2" y="1016024"/>
            <a:ext cx="8726670" cy="543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5" y="1016024"/>
            <a:ext cx="9129131" cy="543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1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Ερωτήσεις?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86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587" y="633156"/>
            <a:ext cx="4996687" cy="37499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65012" y="4407823"/>
            <a:ext cx="653255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 smtClean="0"/>
              <a:t>Την επόμενη βδομάδα: </a:t>
            </a:r>
          </a:p>
          <a:p>
            <a:r>
              <a:rPr lang="el-GR" sz="2400" dirty="0" smtClean="0"/>
              <a:t>-  1</a:t>
            </a:r>
            <a:r>
              <a:rPr lang="el-GR" sz="2400" baseline="30000" dirty="0" smtClean="0"/>
              <a:t>η</a:t>
            </a:r>
            <a:r>
              <a:rPr lang="el-GR" sz="2400" dirty="0" smtClean="0"/>
              <a:t> εργασία: Υπολογισμός μάζας κυττάρου</a:t>
            </a:r>
          </a:p>
          <a:p>
            <a:pPr marL="342900" indent="-342900">
              <a:buFontTx/>
              <a:buChar char="-"/>
            </a:pPr>
            <a:r>
              <a:rPr lang="el-GR" sz="2400" dirty="0" smtClean="0"/>
              <a:t>20</a:t>
            </a:r>
            <a:r>
              <a:rPr lang="en-US" sz="2400" dirty="0" smtClean="0"/>
              <a:t> </a:t>
            </a:r>
            <a:r>
              <a:rPr lang="el-GR" sz="2400" dirty="0" smtClean="0"/>
              <a:t>πρώτα λεπτά στην αίθουσα, μετά στο </a:t>
            </a:r>
            <a:r>
              <a:rPr lang="en-US" sz="2400" dirty="0" smtClean="0"/>
              <a:t>lab</a:t>
            </a:r>
            <a:endParaRPr lang="el-GR" sz="2400" dirty="0" smtClean="0"/>
          </a:p>
          <a:p>
            <a:pPr marL="342900" indent="-342900">
              <a:buFontTx/>
              <a:buChar char="-"/>
            </a:pPr>
            <a:r>
              <a:rPr lang="el-GR" sz="2400" dirty="0" smtClean="0"/>
              <a:t>Ελάτε αυστηρά στην ώρα σας</a:t>
            </a:r>
          </a:p>
          <a:p>
            <a:pPr marL="342900" indent="-342900">
              <a:buFontTx/>
              <a:buChar char="-"/>
            </a:pPr>
            <a:r>
              <a:rPr lang="el-GR" sz="2400" dirty="0" smtClean="0"/>
              <a:t>20% της βαθμολογίας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7257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/>
              <a:t>Τα κυττάρα εκτελούν πολλές διαφορετικές λειτουργίες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l-GR" smtClean="0"/>
              <a:t>Σελ. </a:t>
            </a:r>
            <a:fld id="{0CFEC368-1D7A-4F81-ABF6-AE0E36BAF64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87869" y="710623"/>
            <a:ext cx="8691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Bdellovibrio</a:t>
            </a:r>
            <a:r>
              <a:rPr lang="en-US" dirty="0" smtClean="0"/>
              <a:t> </a:t>
            </a:r>
            <a:r>
              <a:rPr lang="en-US" dirty="0" err="1" smtClean="0"/>
              <a:t>bacteriovorus</a:t>
            </a:r>
            <a:r>
              <a:rPr lang="en-US" dirty="0" smtClean="0"/>
              <a:t>: M</a:t>
            </a:r>
            <a:r>
              <a:rPr lang="el-GR" dirty="0" smtClean="0"/>
              <a:t>ονοκύτταρο βακτήριο με μαστίγιο (</a:t>
            </a:r>
            <a:r>
              <a:rPr lang="en-US" dirty="0" smtClean="0"/>
              <a:t>flagella) </a:t>
            </a:r>
            <a:r>
              <a:rPr lang="el-GR" dirty="0" smtClean="0"/>
              <a:t>για κίνηση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3652"/>
            <a:ext cx="4347927" cy="45470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9395" y="1393652"/>
            <a:ext cx="4086437" cy="272167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37615" y="4115329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www.microbiologysociety.org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515247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21198</TotalTime>
  <Words>2122</Words>
  <Application>Microsoft Macintosh PowerPoint</Application>
  <PresentationFormat>On-screen Show (4:3)</PresentationFormat>
  <Paragraphs>411</Paragraphs>
  <Slides>86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7" baseType="lpstr">
      <vt:lpstr>Clarity</vt:lpstr>
      <vt:lpstr>Embiomhxanikη</vt:lpstr>
      <vt:lpstr>Το μάθημα Βιοϊατρικής Μηχανικής σε μία εικόνα</vt:lpstr>
      <vt:lpstr>Syllabus</vt:lpstr>
      <vt:lpstr>Ύλη για Μάθημα#2</vt:lpstr>
      <vt:lpstr>Who is Robert Hooke?</vt:lpstr>
      <vt:lpstr>Τι είναι ζωή? / How do we define life? </vt:lpstr>
      <vt:lpstr>Από το κύτταρο στον οργανισμό</vt:lpstr>
      <vt:lpstr>Τα κυττάρα εκτελούν πολλές διαφορετικές λειτουργίες</vt:lpstr>
      <vt:lpstr>Τα κυττάρα εκτελούν πολλές διαφορετικές λειτουργίες</vt:lpstr>
      <vt:lpstr>Τα κυττάρα εκτελούν πολλές διαφορετικές λειτουργίες</vt:lpstr>
      <vt:lpstr>Τα κυττάρα εκτελούν πολλές διαφορετικές λειτουργίες</vt:lpstr>
      <vt:lpstr>Τα κυττάρα εκτελούν πολλές διαφορετικές λειτουργίες</vt:lpstr>
      <vt:lpstr>Τα κυττάρα εκτελούν πολλές διαφορετικές λειτουργίες</vt:lpstr>
      <vt:lpstr>Τα κυττάρα εκτελούν πολλές διαφορετικές λειτουργίες</vt:lpstr>
      <vt:lpstr>Τα κυττάρα εκτελούν πολλές διαφορετικές λειτουργίες</vt:lpstr>
      <vt:lpstr>Όλα τα κύτταρα έχουν την ίδια βασική χημεία</vt:lpstr>
      <vt:lpstr>και παρόμοιο μηχανισμό λήψης αποφάσεων</vt:lpstr>
      <vt:lpstr>Μοντελοποίηση μηχανισμού λήψης αποφάσεων</vt:lpstr>
      <vt:lpstr>PowerPoint Presentation</vt:lpstr>
      <vt:lpstr>Πως τα κύτταρα εξελίχθηκαν πριν από 3.5 δισ χρόνια</vt:lpstr>
      <vt:lpstr>Και κάθε κύτταρο έχει αποκτήσει ικανότητα για πολλές και διαφορετικές λειτουργίες</vt:lpstr>
      <vt:lpstr>Πως μπορούμε να μελετήσουμε το μηχανισμό λήψης αποφάσεων?</vt:lpstr>
      <vt:lpstr>PowerPoint Presentation</vt:lpstr>
      <vt:lpstr>Φωτονικό και Ηλεκτρονικό Μικροσκόπιο</vt:lpstr>
      <vt:lpstr>Φωτονικό Μικροσκόπιο</vt:lpstr>
      <vt:lpstr>Φωτονικό Μικροσκόπιο</vt:lpstr>
      <vt:lpstr>Φωτονικό Μικροσκόπιο (χρώση κυττάρων)</vt:lpstr>
      <vt:lpstr>Φωτονικό Μικροσκόπιο Φθορισμού</vt:lpstr>
      <vt:lpstr>Φωτονικό Μικροσκόπιο (παραδείγματα)</vt:lpstr>
      <vt:lpstr>Φθορίζοντες ανιχνευτές (παραδείγματα) </vt:lpstr>
      <vt:lpstr>Φθορίζοντες ανιχνευτές (fluorescent probes)</vt:lpstr>
      <vt:lpstr>Φθορίζοντες ανιχνευτές (fluorescent probes / fluorophores)</vt:lpstr>
      <vt:lpstr>Photobleaching</vt:lpstr>
      <vt:lpstr>Filter Cube</vt:lpstr>
      <vt:lpstr>Λειτουργία Μικροσκοπίου φθορισμού (Πηγή Φωτός)</vt:lpstr>
      <vt:lpstr>Φιλτρα Μικροσκοπίου φθορισμού</vt:lpstr>
      <vt:lpstr>Φιλτρα Μικροσκοπίου φθορισμού</vt:lpstr>
      <vt:lpstr>ΑΣΚΗΣΗ 1: ΕΠΙΛΟΓΗ ΦΙΛΤΡΩΝ ΚΑΙ LASER</vt:lpstr>
      <vt:lpstr>ΕΠΙΛΟΓΗ ΦΙΛΤΡΩΝ ΚΑΙ LASER ΓΙΑ FITC</vt:lpstr>
      <vt:lpstr>ΕΠΙΛΟΓΗ ΦΙΛΤΡΩΝ ΚΑΙ LASER ΓΙΑ FITC KAI  ΗΟΕCHST</vt:lpstr>
      <vt:lpstr>ΑΣΚΗΣΗ 2: ΤΙ EX/ΕΜ φιλτρα θα χρησιμοποιήσω για το R-PE?</vt:lpstr>
      <vt:lpstr>ΑΣΚΗΣΗ 2b: ΜΕ ΠΟΙΟ ΑΛΛΟ ΜΟΡΙΟ ΜΠΟΡΩ ΝΑ ΤΟ ΣΥΝΔΥΑΣΩ?</vt:lpstr>
      <vt:lpstr>Συνεστιακο μικροσκόπιο φθορισμού – Confocal Microscope</vt:lpstr>
      <vt:lpstr>Συνεστιακο μικροσκόπιο φθορισμού – Confocal Microscope</vt:lpstr>
      <vt:lpstr>Ηλεκτρονικό Μικροσκόπιο Διέλευσης / Transmission electron microscopy</vt:lpstr>
      <vt:lpstr>Ηλεκτρονικό Μικροσκόπιο Διέλευσης / Transmission electron microscopy</vt:lpstr>
      <vt:lpstr>Ηλεκτρονικό Μικροσκόπιο Διέλευσης / Transmission electron microscopy</vt:lpstr>
      <vt:lpstr>Ηλεκτρονικό Μικροσκόπιο Σάρωσης / Scanning electron microscopy</vt:lpstr>
      <vt:lpstr>Ηλεκτρονικό Μικροσκόπιο Σάρωσης / Scanning electron microscopy</vt:lpstr>
      <vt:lpstr>Ηλεκτρονικό Μικροσκόπιο Σάρωσης / Scanning electron microscopy</vt:lpstr>
      <vt:lpstr>Ηλεκτρονικό Μικροσκόπιο Σάρωσης / Scanning electron microscopy</vt:lpstr>
      <vt:lpstr>Εργαστηριακές Εφαρμογές Μικροσκοπίας</vt:lpstr>
      <vt:lpstr>Εργαστηριακές Εφαρμογές Μικροσκοπίας</vt:lpstr>
      <vt:lpstr>PowerPoint Presentation</vt:lpstr>
      <vt:lpstr>Προκαρυωτικά (~βακτήρια) vs Ευκαρυωτικά  </vt:lpstr>
      <vt:lpstr>Τα προκαρυωτικά δεν έχουν πυρήνα. Γρήγορη ανάπτυξη &amp; εξέλιξη</vt:lpstr>
      <vt:lpstr>Τα ευκαρυωτικά έχουν πυρήνα για αποθήκευση πληροφοριών</vt:lpstr>
      <vt:lpstr>Τα ευκαρυωτικά έχουν πυρήνα για αποθήκευση πληροφοριών</vt:lpstr>
      <vt:lpstr>Βασικά στοιχεία Κυττάρου</vt:lpstr>
      <vt:lpstr>Ο πυρήνας περιέχει DNA το οποίο είναι διπλωμένο</vt:lpstr>
      <vt:lpstr>Ο πυρήνας περιέχει DNA το οποίο είναι διπλωμένο</vt:lpstr>
      <vt:lpstr>Τα μιτοχόνδρια παράγουν ενέργεια και έχουν DNA</vt:lpstr>
      <vt:lpstr>Συμβίωση: Τα μιτοχόνδρια προήλθαν από εγκολπομένα βακτήρια και ενώθηκαν με το ευκαρυωτικό κύτταρο</vt:lpstr>
      <vt:lpstr>Στο ενδοπλασματικό δίκτυο γίνεται πρωτεϊνοσύνθεση</vt:lpstr>
      <vt:lpstr>H συκευή Golgi συνθέτει μόρια</vt:lpstr>
      <vt:lpstr>Εισαγωγή και εξαγωγή υλικών στο κύτταρο</vt:lpstr>
      <vt:lpstr>Πυκνό κυτταρόπλασμα ( 38- sec )</vt:lpstr>
      <vt:lpstr>Μηχανική στήριξη: Κυτταροσκελετός</vt:lpstr>
      <vt:lpstr>Μικροσωληνίσκοι κατά την διαίρεση του κυττάρου</vt:lpstr>
      <vt:lpstr>ΠΡΟΤΥΠΟΙ ΟΡΓΑΝΙΣΜΟΙ</vt:lpstr>
      <vt:lpstr>Πρωκαρυωτικό μοντέλο: Βακτήριο Ε.coli</vt:lpstr>
      <vt:lpstr>Ευκαρυωτικό μοντέλο: Μαγία Μπύρας </vt:lpstr>
      <vt:lpstr>Mοντέλο φυτού: Arabidopsis </vt:lpstr>
      <vt:lpstr>Mοντέλα ζώων: Μύγα, Σκουλήκι και Ποντίκι</vt:lpstr>
      <vt:lpstr>Mοντέλα ζώων: Σκουλήκι</vt:lpstr>
      <vt:lpstr>Mοντέλα ζώων: Μύγα, Σκουλήκι, Ψάρι και Ποντίκι</vt:lpstr>
      <vt:lpstr>Μύγα</vt:lpstr>
      <vt:lpstr>Μύγα</vt:lpstr>
      <vt:lpstr>Μύγα (συνεργασία με Κο Τρουγκάκο, ΕΚΠΑ)</vt:lpstr>
      <vt:lpstr>Mοντέλα ζώων: Σκουλήκι (C. Elegans)</vt:lpstr>
      <vt:lpstr>Mοντέλα ζώων: Σκουλήκι</vt:lpstr>
      <vt:lpstr>Mοντέλα ζώων: Ψάρι (zebra fish)</vt:lpstr>
      <vt:lpstr>Mοντέλα ποιο κοντά στον άνθρωπο</vt:lpstr>
      <vt:lpstr>Mοντέλα ζώων: Ποντίκια</vt:lpstr>
      <vt:lpstr>Σύγκριση Αλληλουχίας Γονιδιώματος αποκαλύπτει την κοινή καταγωγή και την ομοιότητα μεταξύ οργανισμών </vt:lpstr>
      <vt:lpstr>Ερωτήσεις?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Leonidas Alexopoulos</dc:creator>
  <cp:lastModifiedBy>Leonidas Alexopoulos</cp:lastModifiedBy>
  <cp:revision>225</cp:revision>
  <dcterms:created xsi:type="dcterms:W3CDTF">2016-09-01T11:35:04Z</dcterms:created>
  <dcterms:modified xsi:type="dcterms:W3CDTF">2016-10-11T11:34:07Z</dcterms:modified>
</cp:coreProperties>
</file>